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350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88EC-6323-42E6-990E-9FA6BA5EEB1E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78DF5C6-8315-4A9B-9270-994739BE2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88EC-6323-42E6-990E-9FA6BA5EEB1E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F5C6-8315-4A9B-9270-994739BE2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88EC-6323-42E6-990E-9FA6BA5EEB1E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F5C6-8315-4A9B-9270-994739BE2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88EC-6323-42E6-990E-9FA6BA5EEB1E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F5C6-8315-4A9B-9270-994739BE2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88EC-6323-42E6-990E-9FA6BA5EEB1E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8DF5C6-8315-4A9B-9270-994739BE20E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88EC-6323-42E6-990E-9FA6BA5EEB1E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F5C6-8315-4A9B-9270-994739BE2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88EC-6323-42E6-990E-9FA6BA5EEB1E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F5C6-8315-4A9B-9270-994739BE2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88EC-6323-42E6-990E-9FA6BA5EEB1E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F5C6-8315-4A9B-9270-994739BE2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88EC-6323-42E6-990E-9FA6BA5EEB1E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F5C6-8315-4A9B-9270-994739BE2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88EC-6323-42E6-990E-9FA6BA5EEB1E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F5C6-8315-4A9B-9270-994739BE20E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88EC-6323-42E6-990E-9FA6BA5EEB1E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78DF5C6-8315-4A9B-9270-994739BE20E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0DC88EC-6323-42E6-990E-9FA6BA5EEB1E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78DF5C6-8315-4A9B-9270-994739BE20E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350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352928" cy="1656184"/>
          </a:xfrm>
        </p:spPr>
        <p:txBody>
          <a:bodyPr/>
          <a:lstStyle/>
          <a:p>
            <a:pPr algn="ctr"/>
            <a:r>
              <a:rPr lang="ru-RU" sz="36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Кибербезопасность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РЕКОМЕНДАЦИИ ДЛЯ ПЕДАГОГОВ 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00"/>
            <a:ext cx="8979831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57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211144" cy="75961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«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кибербезопасности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7620000" cy="4373563"/>
          </a:xfrm>
        </p:spPr>
        <p:txBody>
          <a:bodyPr>
            <a:normAutofit/>
          </a:bodyPr>
          <a:lstStyle/>
          <a:p>
            <a:r>
              <a:rPr lang="ru-RU" sz="16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проекте </a:t>
            </a:r>
            <a:r>
              <a:rPr lang="ru-RU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Концепции стратегии </a:t>
            </a:r>
            <a:r>
              <a:rPr lang="ru-RU" sz="16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кибербезопасности</a:t>
            </a:r>
            <a:r>
              <a:rPr lang="ru-RU" sz="16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Российской Федерации киберпространство определяется как «сфера деятельности в информационном пространстве, образованная совокупностью Интернета и других телекоммуникационных сетей и любых форм осуществляемой посредством их использования человеческой активности (личности, организации, государства)», а </a:t>
            </a:r>
            <a:r>
              <a:rPr lang="ru-RU" sz="16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кибербезопасность</a:t>
            </a:r>
            <a:r>
              <a:rPr lang="ru-RU" sz="16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как «совокупность условий, при которых все составляющие киберпространства защищены от максимально возможного числа угроз и воздействий с нежелательными последствиями».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6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Эпоха </a:t>
            </a:r>
            <a:r>
              <a:rPr lang="ru-RU" sz="16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тетрадей для домашней работы, тяжелых учебников и написанных от руки рефератов неумолимо уходит в прошлое. 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21-м веке учеба — это цифровой процесс.</a:t>
            </a:r>
            <a:r>
              <a:rPr lang="ru-RU" sz="16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Ученики могут делать домашнюю работу, общаться с одноклассниками, проверять свои оценки и проводить исследования онлайн.</a:t>
            </a:r>
          </a:p>
          <a:p>
            <a:pPr fontAlgn="base"/>
            <a:r>
              <a:rPr lang="ru-RU" sz="16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помогает учиться быстрее и предоставляет мгновенный доступ к такому объему информации, который едва ли поместится во всей библиотеке вашего учебного заведения. Вот только 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онлайн-мир современного образования может быть крайне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опасен. </a:t>
            </a:r>
            <a:endParaRPr lang="ru-RU" sz="1600" b="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0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776864" cy="75961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риски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184576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основных рисков для школьников во время работы с интернетом, можно выделить следующие: </a:t>
            </a:r>
          </a:p>
          <a:p>
            <a:r>
              <a:rPr lang="ru-RU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Мошенничество</a:t>
            </a:r>
            <a:endParaRPr lang="ru-RU" b="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r>
              <a:rPr lang="ru-RU" b="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</a:t>
            </a:r>
            <a:r>
              <a:rPr lang="ru-RU" b="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Разглашение </a:t>
            </a:r>
            <a:r>
              <a:rPr lang="ru-RU" b="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персональной информации</a:t>
            </a:r>
          </a:p>
          <a:p>
            <a:r>
              <a:rPr lang="ru-RU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Пропаганда </a:t>
            </a:r>
            <a:r>
              <a:rPr lang="ru-RU" b="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 и психотропных веществ</a:t>
            </a:r>
          </a:p>
          <a:p>
            <a:r>
              <a:rPr lang="ru-RU" b="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Пропаганда суицида</a:t>
            </a:r>
          </a:p>
          <a:p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компьютерной и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игровой зависимости </a:t>
            </a:r>
            <a:endParaRPr lang="ru-RU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34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924872" cy="79208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сети: возможные риски при онлайн-общении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7620000" cy="5577483"/>
          </a:xfrm>
        </p:spPr>
        <p:txBody>
          <a:bodyPr>
            <a:norm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Подростки все больше и больше времени проводят в социальных сетях.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Поэтому крайне важно познакомить учеников с возможными угрозами и научить их защищаться, а то и вовсе держаться подальше от всего, чтобы может быть связано с угрозами </a:t>
            </a:r>
            <a:r>
              <a:rPr lang="ru-RU" sz="16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кибербезопасности</a:t>
            </a:r>
            <a:r>
              <a:rPr lang="ru-RU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контексте социальных </a:t>
            </a:r>
            <a:r>
              <a:rPr lang="ru-RU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сетей </a:t>
            </a:r>
            <a:endParaRPr lang="ru-RU" sz="16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Киберпреступники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онлайн-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сталкеры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промышляющие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фишингом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мошенники и даже хакеры, планирующие украсть чью-нибудь онлайн-идентичность, могут воспользоваться всеми этими данными во вред вашим ученикам.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Например, если </a:t>
            </a:r>
            <a:r>
              <a:rPr lang="ru-RU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знакомый </a:t>
            </a:r>
            <a:r>
              <a:rPr lang="ru-RU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какого-нибудь 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вашего ученика или ученицы знают, что его/ее родители разводятся, они могут воспользоваться этими сведениями и, скажем, начать травлю. А если </a:t>
            </a:r>
            <a:r>
              <a:rPr lang="ru-RU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мошенник 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захочет получить доступ к номерам банковских карт или номеру социального страхования подростка, то сможет притвориться участником какого-нибудь из его любимых музыкальных коллективов и связаться с ним или ней в социальной </a:t>
            </a:r>
            <a:r>
              <a:rPr lang="ru-RU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сети</a:t>
            </a:r>
            <a:endParaRPr lang="ru-RU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сегодняшнего поколения детей </a:t>
            </a:r>
            <a:r>
              <a:rPr lang="ru-RU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онлайн-репутация 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один из важнейших вопросов, однако это вовсе не значит, что учетные записи ваших учеников в социальных сетях безукоризненны и безупречны. Впрочем, некоторые подростки понимают, что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публикация личной информации в Интернете добром не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кончается</a:t>
            </a:r>
            <a:endParaRPr lang="ru-RU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21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5791200" cy="687606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рекомендации для школьников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7620000" cy="5112568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sz="1700" dirty="0"/>
              <a:t>Вы вовсе не обязаны следить за онлайн-активностью своих учеников в социальных сетях.</a:t>
            </a:r>
            <a:r>
              <a:rPr lang="ru-RU" sz="1700" b="0" dirty="0"/>
              <a:t> Ежедневная проверка всех профилей всех учеников на предмет нежелательного контента — это не только весьма долгое, но и крайне спорное с юридической точки зрения занятие.</a:t>
            </a:r>
          </a:p>
          <a:p>
            <a:pPr fontAlgn="base"/>
            <a:r>
              <a:rPr lang="ru-RU" sz="1700" b="0" dirty="0"/>
              <a:t>Вместо этого вам надо </a:t>
            </a:r>
            <a:r>
              <a:rPr lang="ru-RU" sz="1700" dirty="0"/>
              <a:t>рассказать им про все риски, связанные с социальными сетями</a:t>
            </a:r>
            <a:r>
              <a:rPr lang="ru-RU" sz="1700" b="0" dirty="0"/>
              <a:t>. Тогда ученики смогут </a:t>
            </a:r>
            <a:r>
              <a:rPr lang="ru-RU" sz="1700" dirty="0"/>
              <a:t>принимать информированные решения</a:t>
            </a:r>
            <a:r>
              <a:rPr lang="ru-RU" sz="1700" b="0" dirty="0"/>
              <a:t> о том, как обеспечить свою безопасность при работе с соответствующими сервисами и платформами</a:t>
            </a:r>
            <a:r>
              <a:rPr lang="ru-RU" sz="1700" b="0" dirty="0" smtClean="0"/>
              <a:t>.</a:t>
            </a:r>
            <a:endParaRPr lang="ru-RU" sz="17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</a:t>
            </a:r>
            <a:r>
              <a:rPr lang="ru-RU" sz="17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стать жертвой воров, онлайн-</a:t>
            </a:r>
            <a:r>
              <a:rPr lang="ru-RU" sz="17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сталкеров</a:t>
            </a:r>
            <a:r>
              <a:rPr lang="ru-RU" sz="17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других проблем, связанных с </a:t>
            </a:r>
            <a:r>
              <a:rPr lang="ru-RU" sz="17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кибербезопасностью</a:t>
            </a:r>
            <a:r>
              <a:rPr lang="ru-RU" sz="17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ваши ученики могут воспользоваться следующими советами</a:t>
            </a:r>
            <a:r>
              <a:rPr lang="ru-RU" sz="1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Старайтесь не указывать в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описаниях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фотографиям, выложенным в социальных сетях, где вы находитесь и чем занимаетесь.</a:t>
            </a:r>
            <a:r>
              <a:rPr lang="ru-RU" sz="17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Нет никакого смысла рассказывать своим друзьям или подписчикам о том, где и что именно вы сейчас делаете.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Отключите автоматическую установку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-тэгов на всех ваших устройствах.</a:t>
            </a:r>
            <a:r>
              <a:rPr lang="ru-RU" sz="17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Хакеры не смогут украсть мета-данные о вашем местоположении, если их нет.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выкладывайте фото из отпуска или других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поездок,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 не вернетесь домой.</a:t>
            </a:r>
            <a:r>
              <a:rPr lang="ru-RU" sz="17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Это усложнит жизнь ворам и взломщикам, положившим глаз на ваше имущество.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67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8092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и планы уроков для учителей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97666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Разделите тему на несколько уроков</a:t>
            </a:r>
            <a:r>
              <a:rPr lang="ru-RU" sz="17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это куда эффективнее, чем рассказать про все сразу за один день. Так вы не перегрузите учеников, что позволит им лучше запомнить материал.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Проведите интерактивный урок, не читайте лекцию.</a:t>
            </a:r>
            <a:r>
              <a:rPr lang="ru-RU" sz="17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Ученики куда лучше запомнят ваши уроки, если будут активно вовлечены в них. Например, дайте им задание взломать учетную запись в социальной сети. Разумеется, предварительно нужно создать </a:t>
            </a:r>
            <a:r>
              <a:rPr lang="ru-RU" sz="17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фейковую</a:t>
            </a:r>
            <a:r>
              <a:rPr lang="ru-RU" sz="17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запись, чтобы ничьи личные данные не пострадали.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Обращайтесь к теме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кибербезопасности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других уроках.</a:t>
            </a:r>
            <a:r>
              <a:rPr lang="ru-RU" sz="17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Так тема станет более актуальной и злободневной. Например, на уроках английского языка можно читать </a:t>
            </a:r>
            <a:r>
              <a:rPr lang="ru-RU" sz="17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фишинговые</a:t>
            </a:r>
            <a:r>
              <a:rPr lang="ru-RU" sz="17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электронные письма, которым удалось обмануть людей. Вы можете подчеркнуть типичные грамматические ошибки в них (один из признаков мошенничества). Затем ваши ученики могут обсудить способы защиты от подобных атак</a:t>
            </a:r>
            <a:r>
              <a:rPr lang="ru-RU" sz="1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Предоставьте ученикам наглядные примеры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киберугроз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7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Например, покажите им подозрительные рекламу, сообщения и всплывающие окна, чтобы ученики поняли, о чем именно идет речь, и начали остерегаться подобного. Это будет особенно полезно для тех учеников, кто лучше усваивает новую информацию визуально.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Вовлеките учеников в подготовку урока, попросив их поделиться собственным опытом,</a:t>
            </a:r>
            <a:r>
              <a:rPr lang="ru-RU" sz="17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обязательно учтите их истории. Например, если ваши ученики уже прекрасно знают все про безопасную работу в социальных сетях, нет смысла тратить на это время. В свою очередь, если их очень интересует тема вредоносного ПО, то обязательно уделите ей время.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b="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70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76672"/>
            <a:ext cx="5791200" cy="288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Угроза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(интернет-травли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32656"/>
            <a:ext cx="9036496" cy="652534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ибербуллинг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использовании технологии для преследования, унижения, запугивания или высмеивания другого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</a:t>
            </a:r>
          </a:p>
          <a:p>
            <a:pPr fontAlgn="base">
              <a:lnSpc>
                <a:spcPct val="110000"/>
              </a:lnSpc>
            </a:pP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можете догадаться, 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оказать разрушительное влияние на развитие детей и подростков, причем даже в долгосрочной перспективе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Как и другие формы травли, у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кибербуллинга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есть вполне реальные последствия, ухудшающие качество жизни жертвы: дети могут столкнуться с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депрессией, тревожностью и низкой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самооценкой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Также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могут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начать прогуливать школу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помешает вам научить их всему, что потребуется для достижения успеха во взрослой жизни.</a:t>
            </a:r>
          </a:p>
          <a:p>
            <a:pPr>
              <a:lnSpc>
                <a:spcPct val="110000"/>
              </a:lnSpc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понять, стал ли ученик жертвой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онлайн-травли</a:t>
            </a:r>
          </a:p>
          <a:p>
            <a:pPr>
              <a:lnSpc>
                <a:spcPct val="110000"/>
              </a:lnSpc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и подростки, ставшие жертвами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кибербуллинга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зачастую проявляют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 же симптомы, что характерны и для жертв обычной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травли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Ребенок/подросток кажется более одиноким или изолированным от окружающих.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Столкнувшиеся с онлайн-травлей дети зачастую отстраняются от друзей и начинают думать, что никому не могут довериться.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Ухудшение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успеваемости.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Ставшие жертвами онлайн-травли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ученики испытывают сложности с концентрацией на учебе (как следствие страха, тревоги и стресса), из-за чего их оценки начинают ухудшаться.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Ученики начинают страдать от все усиливающихся проблем с самооценкой.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Дети и подростки, ставшие жертвой онлайн-травли, чувствуют себя все менее и менее уверенно, так как могут начать верить во все негативное, что про них говорят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Потеря интереса к внеклассным занятиям.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Дети и подростки, ставшие жертвой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кибербуллинга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могут заявить о желании бросить все свои кружки и секции, лишь бы держаться подальше от своих преследователей. Также они могут начать проявлять меньше интереса к внеклассной деятельности из-за стыда, скромности или страха вновь столкнуться с травлей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Ученики начинают отвлекаться на занятиях или не обращать внимания на учителя.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Жертвы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кибербуллинга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погружены в себя — в свои страх и волнение, а потому уделяют гораздо меньше внимания и сил работе на уроке.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ru-RU" sz="1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3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791200" cy="61559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5"/>
            <a:ext cx="7620000" cy="4104456"/>
          </a:xfrm>
        </p:spPr>
        <p:txBody>
          <a:bodyPr>
            <a:normAutofit/>
          </a:bodyPr>
          <a:lstStyle/>
          <a:p>
            <a:pPr fontAlgn="base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лучших способов профилактики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заключается в том, чтобы рассказать ученикам про это явление.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Вы можете научить из избегать </a:t>
            </a:r>
            <a:r>
              <a:rPr lang="ru-RU" sz="1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кибербуллинга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объяснить, когда надо сообщать взрослым о тех или иных онлайн-действиях, а также о причинах, по которым нельзя поддерживать подобную активность</a:t>
            </a:r>
            <a:r>
              <a:rPr lang="ru-RU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Ваши ученики могут быть продвинутыми пользователями компьютеров, однако это еще не значит, что они в полной мере понимают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всю опасность Интернета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могут за считаные секунды завести профиль в любой социальной сети, однако не умеют защищаться от </a:t>
            </a:r>
            <a:r>
              <a:rPr lang="ru-RU" sz="1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кэтфишеров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Они умеют побеждать в онлайн-играх, однако не знают, насколько просто будет для хакера украсть их пароли от учетных записей. Они и сами могут знать, как подобрать пароль к аккаунтам друзей в социальных сетях, однако не представляют, насколько неприятными могут оказаться их действия.</a:t>
            </a:r>
          </a:p>
          <a:p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мы выделили ряд моментов, о которых также следует знать вашим ученикам в контексте </a:t>
            </a:r>
            <a:r>
              <a:rPr lang="ru-RU" sz="1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кибербезопасности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11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5791200" cy="1047646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педагогам по обеспечению информационной безопасности обучающихся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036496" cy="580526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15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 учащимся правила поведения в Интернете. Расскажите о мерах, принимаемых к нарушителям, ответственности за нарушение правил поведения в сети</a:t>
            </a:r>
            <a:r>
              <a:rPr lang="ru-RU" sz="1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5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 с учащимися сформулируйте правила поведения в случае нарушения их прав в Интернете</a:t>
            </a:r>
            <a:r>
              <a:rPr lang="ru-RU" sz="1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5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Приучайте несовершеннолетних уважать права других людей в Интернете. Объясните им смысл понятия «авторское право», расскажите об ответственности за нарушение авторских прав</a:t>
            </a:r>
            <a:r>
              <a:rPr lang="ru-RU" sz="1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Научите </a:t>
            </a:r>
            <a:r>
              <a:rPr lang="ru-RU" sz="15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учеников внимательно относиться к информации, получаемой из Интернета. Формируйте представление о достоверной и недостоверной информации. Наставайте на посещении проверенных сайтов. </a:t>
            </a:r>
            <a:endParaRPr lang="ru-RU" sz="15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15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Обеспечьте профилактику интернет-зависимости учащихся через вовлечение детей в различные внеклассные мероприятия в реальной жизни (посещение театров, музеев, участие в играх, соревнованиях), чтобы показать, что реальная жизнь намного интереснее виртуальной. </a:t>
            </a:r>
            <a:endParaRPr lang="ru-RU" sz="15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15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Периодически совместно с учащимися анализируйте их занятость и организацию досуга, целесообразность и необходимость использования ими ресурсов сети для учебы и отдыха с целью профилактики интернет-зависимости и обсуждайте с родителями результаты своих наблюдений</a:t>
            </a:r>
            <a:r>
              <a:rPr lang="ru-RU" sz="1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5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возникновения проблем, связанных с Интернет-зависимостью, своевременно доводите информацию до сведения родителей, привлекайте к работе с учащимися и их родителями психолога, </a:t>
            </a:r>
            <a:r>
              <a:rPr lang="ru-RU" sz="1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</a:t>
            </a:r>
            <a:r>
              <a:rPr lang="ru-RU" sz="15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</a:t>
            </a:r>
            <a:r>
              <a:rPr lang="ru-RU" sz="1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Станьте примером для своих учеников. Соблюдайте законодательство в области защиты персональных данных и информационной безопасности. Рационально относитесь к своему здоровью. Разумно используйте в своей жизни возможности интернета и мобильных сетей.</a:t>
            </a:r>
          </a:p>
        </p:txBody>
      </p:sp>
    </p:spTree>
    <p:extLst>
      <p:ext uri="{BB962C8B-B14F-4D97-AF65-F5344CB8AC3E}">
        <p14:creationId xmlns:p14="http://schemas.microsoft.com/office/powerpoint/2010/main" val="243261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199</TotalTime>
  <Words>434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Главная</vt:lpstr>
      <vt:lpstr>Кибербезопасность: РЕКОМЕНДАЦИИ ДЛЯ ПЕДАГОГОВ </vt:lpstr>
      <vt:lpstr>О «кибербезопасности»</vt:lpstr>
      <vt:lpstr>Основные риски </vt:lpstr>
      <vt:lpstr>Социальные сети: возможные риски при онлайн-общении </vt:lpstr>
      <vt:lpstr>Основные рекомендации для школьников</vt:lpstr>
      <vt:lpstr>Советы и планы уроков для учителей </vt:lpstr>
      <vt:lpstr>Угроза кибербуллинга (интернет-травли) </vt:lpstr>
      <vt:lpstr>Профилактика кибербуллинга</vt:lpstr>
      <vt:lpstr>Памятка педагогам по обеспечению информационной безопасности обучающихся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Ангелина</dc:creator>
  <cp:lastModifiedBy>Ангелина</cp:lastModifiedBy>
  <cp:revision>14</cp:revision>
  <dcterms:created xsi:type="dcterms:W3CDTF">2021-11-10T09:23:15Z</dcterms:created>
  <dcterms:modified xsi:type="dcterms:W3CDTF">2021-11-29T08:08:01Z</dcterms:modified>
</cp:coreProperties>
</file>