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700" y="88900"/>
            <a:ext cx="9436100" cy="1092200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Влияние  </a:t>
            </a:r>
            <a:r>
              <a:rPr lang="ru-RU" sz="2200" b="1" dirty="0">
                <a:solidFill>
                  <a:srgbClr val="0070C0"/>
                </a:solidFill>
              </a:rPr>
              <a:t>типов семейного воспитания на личностное </a:t>
            </a:r>
            <a:r>
              <a:rPr lang="ru-RU" sz="2200" b="1" dirty="0" smtClean="0">
                <a:solidFill>
                  <a:srgbClr val="0070C0"/>
                </a:solidFill>
              </a:rPr>
              <a:t>развитие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Рекомендации для родителей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 bwMode="auto">
          <a:xfrm>
            <a:off x="1308100" y="1181100"/>
            <a:ext cx="7800802" cy="47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92899" y="5842000"/>
            <a:ext cx="2416003" cy="101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    Выполнила: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  педагог-психолог</a:t>
            </a:r>
          </a:p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    Назарова И.В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1100"/>
            <a:ext cx="8596668" cy="3171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7" descr="img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39459" r="32361" b="30548"/>
          <a:stretch/>
        </p:blipFill>
        <p:spPr bwMode="auto">
          <a:xfrm>
            <a:off x="3038917" y="2411875"/>
            <a:ext cx="4744811" cy="27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309100" cy="6146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«</a:t>
            </a:r>
            <a:r>
              <a:rPr lang="ru-RU" sz="2800" b="1" i="1" dirty="0">
                <a:solidFill>
                  <a:srgbClr val="0070C0"/>
                </a:solidFill>
              </a:rPr>
              <a:t>Родители воспитывают, а дети воспитываются той семейной жизнью, какая складывается намеренно или ненамеренно. Жизнь семьи тем и сильна, что ее впечатления постоянны, обыденны, что она действует незаметно, укрепляет или </a:t>
            </a:r>
            <a:r>
              <a:rPr lang="ru-RU" sz="2800" b="1" i="1" dirty="0" smtClean="0">
                <a:solidFill>
                  <a:srgbClr val="0070C0"/>
                </a:solidFill>
              </a:rPr>
              <a:t>отравляет </a:t>
            </a:r>
            <a:r>
              <a:rPr lang="ru-RU" sz="2800" b="1" i="1" dirty="0">
                <a:solidFill>
                  <a:srgbClr val="0070C0"/>
                </a:solidFill>
              </a:rPr>
              <a:t>дух человеческий, как воздух, которым мы живы» 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u-RU" sz="2800" i="1" dirty="0" smtClean="0"/>
          </a:p>
          <a:p>
            <a:pPr marL="0" indent="0" algn="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(</a:t>
            </a:r>
            <a:r>
              <a:rPr lang="ru-RU" sz="2800" i="1" dirty="0">
                <a:solidFill>
                  <a:srgbClr val="0070C0"/>
                </a:solidFill>
              </a:rPr>
              <a:t>А.Н. Острогорский)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2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016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Рекомендации для родителей, применяющих авторитарный стиль воспитания: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880600" cy="5778500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Учитывайте </a:t>
            </a:r>
            <a:r>
              <a:rPr lang="ru-RU" dirty="0"/>
              <a:t>позицию ребенка, его побуждения, желания и переживания.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 Попробуйте </a:t>
            </a:r>
            <a:r>
              <a:rPr lang="ru-RU" dirty="0"/>
              <a:t>ненадолго поставить себя на его место!  </a:t>
            </a:r>
            <a:endParaRPr lang="ru-RU" dirty="0" smtClean="0"/>
          </a:p>
          <a:p>
            <a:pPr marL="0" lvl="0" indent="0">
              <a:buNone/>
            </a:pPr>
            <a:endParaRPr lang="ru-RU" sz="400" dirty="0"/>
          </a:p>
          <a:p>
            <a:pPr lvl="0" algn="just"/>
            <a:r>
              <a:rPr lang="ru-RU" dirty="0"/>
              <a:t>Старайтесь давать инструкции в форме предложения, а не распоряжения, приказа</a:t>
            </a:r>
            <a:r>
              <a:rPr lang="ru-RU" dirty="0" smtClean="0"/>
              <a:t>.</a:t>
            </a:r>
          </a:p>
          <a:p>
            <a:pPr lvl="0"/>
            <a:endParaRPr lang="ru-RU" sz="800" dirty="0"/>
          </a:p>
          <a:p>
            <a:pPr lvl="0"/>
            <a:r>
              <a:rPr lang="ru-RU" dirty="0"/>
              <a:t>Старайтесь говорить не сухо и отстраненно, а доверительным тоном, эмоционально</a:t>
            </a:r>
            <a:r>
              <a:rPr lang="ru-RU" dirty="0" smtClean="0"/>
              <a:t>.</a:t>
            </a:r>
          </a:p>
          <a:p>
            <a:pPr lvl="0"/>
            <a:endParaRPr lang="ru-RU" sz="400" dirty="0"/>
          </a:p>
          <a:p>
            <a:pPr lvl="0" algn="just"/>
            <a:r>
              <a:rPr lang="ru-RU" dirty="0"/>
              <a:t>Запреты и меры наказания должны быть понятны ребенку, заранее с ним обсуждены </a:t>
            </a:r>
            <a:r>
              <a:rPr lang="ru-RU" dirty="0" smtClean="0"/>
              <a:t>и</a:t>
            </a:r>
          </a:p>
          <a:p>
            <a:pPr marL="0" lv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приняты обоими сторонами (родителями и ребенком</a:t>
            </a:r>
            <a:r>
              <a:rPr lang="ru-RU" dirty="0" smtClean="0"/>
              <a:t>).</a:t>
            </a:r>
          </a:p>
          <a:p>
            <a:pPr lvl="0" algn="just"/>
            <a:endParaRPr lang="ru-RU" sz="400" dirty="0"/>
          </a:p>
          <a:p>
            <a:pPr lvl="0" algn="just"/>
            <a:r>
              <a:rPr lang="ru-RU" dirty="0" smtClean="0"/>
              <a:t>Любые  порицания  </a:t>
            </a:r>
            <a:r>
              <a:rPr lang="ru-RU" dirty="0"/>
              <a:t>должны </a:t>
            </a:r>
            <a:r>
              <a:rPr lang="ru-RU" dirty="0" smtClean="0"/>
              <a:t> быть  адресованы  </a:t>
            </a:r>
            <a:r>
              <a:rPr lang="ru-RU" dirty="0"/>
              <a:t>не </a:t>
            </a:r>
            <a:r>
              <a:rPr lang="ru-RU" dirty="0" smtClean="0"/>
              <a:t> к  личности  </a:t>
            </a:r>
            <a:r>
              <a:rPr lang="ru-RU" dirty="0"/>
              <a:t>ребенка</a:t>
            </a:r>
            <a:r>
              <a:rPr lang="ru-RU" dirty="0" smtClean="0"/>
              <a:t>,  а  </a:t>
            </a:r>
            <a:r>
              <a:rPr lang="ru-RU" dirty="0"/>
              <a:t>к </a:t>
            </a:r>
            <a:r>
              <a:rPr lang="ru-RU" dirty="0" smtClean="0"/>
              <a:t> конкретным</a:t>
            </a:r>
          </a:p>
          <a:p>
            <a:pPr marL="0" lvl="0" indent="0" algn="just">
              <a:buNone/>
            </a:pPr>
            <a:r>
              <a:rPr lang="ru-RU" dirty="0" smtClean="0"/>
              <a:t>     его  действиям</a:t>
            </a:r>
            <a:r>
              <a:rPr lang="ru-RU" dirty="0"/>
              <a:t>. </a:t>
            </a:r>
            <a:r>
              <a:rPr lang="ru-RU" dirty="0" smtClean="0"/>
              <a:t> Нельзя  </a:t>
            </a:r>
            <a:r>
              <a:rPr lang="ru-RU" dirty="0"/>
              <a:t>говорить </a:t>
            </a:r>
            <a:r>
              <a:rPr lang="ru-RU" dirty="0" smtClean="0"/>
              <a:t> «</a:t>
            </a:r>
            <a:r>
              <a:rPr lang="ru-RU" dirty="0"/>
              <a:t>Ты обманщик</a:t>
            </a:r>
            <a:r>
              <a:rPr lang="ru-RU" dirty="0" smtClean="0"/>
              <a:t>!»,  </a:t>
            </a:r>
            <a:r>
              <a:rPr lang="ru-RU" dirty="0"/>
              <a:t>лучше </a:t>
            </a:r>
            <a:r>
              <a:rPr lang="ru-RU" dirty="0" smtClean="0"/>
              <a:t> сформулировать  фразу</a:t>
            </a:r>
          </a:p>
          <a:p>
            <a:pPr marL="0" lv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следующим </a:t>
            </a:r>
            <a:r>
              <a:rPr lang="ru-RU" dirty="0"/>
              <a:t>образом: «Мне было очень неприятно, когда я узнала, что в </a:t>
            </a:r>
            <a:r>
              <a:rPr lang="ru-RU" dirty="0" smtClean="0"/>
              <a:t>этой ситуации</a:t>
            </a:r>
          </a:p>
          <a:p>
            <a:pPr marL="0" lv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ты </a:t>
            </a:r>
            <a:r>
              <a:rPr lang="ru-RU" dirty="0"/>
              <a:t>сказал неправду».</a:t>
            </a:r>
          </a:p>
          <a:p>
            <a:pPr marL="0" lv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exoduslatinoamerica.com/wp-content/uploads/2012/06/padre-enojad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" y="1168400"/>
            <a:ext cx="2326005" cy="158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0800"/>
            <a:ext cx="10121900" cy="5537200"/>
          </a:xfrm>
        </p:spPr>
        <p:txBody>
          <a:bodyPr>
            <a:normAutofit/>
          </a:bodyPr>
          <a:lstStyle/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Не </a:t>
            </a:r>
            <a:r>
              <a:rPr lang="ru-RU" dirty="0"/>
              <a:t>входите в комнату ребенка без стука или в отсутствие хозяина</a:t>
            </a:r>
            <a:r>
              <a:rPr lang="ru-RU" dirty="0" smtClean="0"/>
              <a:t>.</a:t>
            </a:r>
          </a:p>
          <a:p>
            <a:pPr marL="0" lvl="0" indent="0" algn="just">
              <a:buNone/>
            </a:pPr>
            <a:r>
              <a:rPr lang="ru-RU" sz="400" dirty="0" smtClean="0"/>
              <a:t> </a:t>
            </a:r>
          </a:p>
          <a:p>
            <a:pPr lvl="0" algn="just"/>
            <a:r>
              <a:rPr lang="ru-RU" dirty="0" smtClean="0"/>
              <a:t>Не </a:t>
            </a:r>
            <a:r>
              <a:rPr lang="ru-RU" dirty="0"/>
              <a:t>трогайте его личные вещи. Старайтесь уважать личное пространство вашего ребенка, каким бы оно ни было</a:t>
            </a:r>
            <a:r>
              <a:rPr lang="ru-RU" dirty="0" smtClean="0"/>
              <a:t>.</a:t>
            </a:r>
          </a:p>
          <a:p>
            <a:pPr lvl="1" algn="just"/>
            <a:endParaRPr lang="ru-RU" sz="400" dirty="0"/>
          </a:p>
          <a:p>
            <a:pPr lvl="0"/>
            <a:r>
              <a:rPr lang="ru-RU" dirty="0"/>
              <a:t>Не </a:t>
            </a:r>
            <a:r>
              <a:rPr lang="ru-RU" dirty="0" smtClean="0"/>
              <a:t>подслушивайте </a:t>
            </a:r>
            <a:r>
              <a:rPr lang="ru-RU" dirty="0"/>
              <a:t>телефонные разговоры</a:t>
            </a:r>
            <a:r>
              <a:rPr lang="ru-RU" dirty="0" smtClean="0"/>
              <a:t>.</a:t>
            </a:r>
          </a:p>
          <a:p>
            <a:pPr lvl="0"/>
            <a:endParaRPr lang="ru-RU" sz="400" dirty="0"/>
          </a:p>
          <a:p>
            <a:pPr lvl="0" algn="just"/>
            <a:r>
              <a:rPr lang="ru-RU" dirty="0"/>
              <a:t>Необходимо оставлять за подростком право выбора друзей, одежды, музыки и т. д</a:t>
            </a:r>
            <a:r>
              <a:rPr lang="ru-RU" dirty="0" smtClean="0"/>
              <a:t>.</a:t>
            </a:r>
          </a:p>
          <a:p>
            <a:pPr lvl="0" algn="just"/>
            <a:endParaRPr lang="ru-RU" sz="400" dirty="0"/>
          </a:p>
          <a:p>
            <a:pPr lvl="0" algn="just"/>
            <a:r>
              <a:rPr lang="ru-RU" dirty="0"/>
              <a:t>Искренне объясняйте, что вы чувствуете, когда расстроены, но не вспоминайте старых, давнишних грехов, а говорите о сегодняшнем положении. Однако при этом никогда не давите, не наказывайте физически, не унижайте</a:t>
            </a:r>
            <a:r>
              <a:rPr lang="ru-RU" dirty="0" smtClean="0"/>
              <a:t>.</a:t>
            </a:r>
          </a:p>
          <a:p>
            <a:pPr lvl="0" algn="just"/>
            <a:endParaRPr lang="ru-RU" sz="400" dirty="0"/>
          </a:p>
          <a:p>
            <a:pPr lvl="0" algn="just"/>
            <a:r>
              <a:rPr lang="ru-RU" dirty="0"/>
              <a:t>Станьте терпимее к недостаткам подростков. </a:t>
            </a:r>
            <a:endParaRPr lang="ru-RU" dirty="0" smtClean="0"/>
          </a:p>
          <a:p>
            <a:pPr lvl="0" algn="just"/>
            <a:r>
              <a:rPr lang="ru-RU" dirty="0" smtClean="0"/>
              <a:t>Замечайте </a:t>
            </a:r>
            <a:r>
              <a:rPr lang="ru-RU" dirty="0"/>
              <a:t>как можно чаще в вашем ребенке те достоинства, которые свойственны </a:t>
            </a:r>
            <a:r>
              <a:rPr lang="ru-RU" dirty="0" smtClean="0"/>
              <a:t>       его </a:t>
            </a:r>
            <a:r>
              <a:rPr lang="ru-RU" dirty="0"/>
              <a:t>натуре.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81" y="114300"/>
            <a:ext cx="215138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3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70C0"/>
                </a:solidFill>
              </a:rPr>
              <a:t>Рекомендации для родителей, использующих либеральный стиль воспитания:</a:t>
            </a:r>
            <a:r>
              <a:rPr lang="ru-RU" sz="3100" dirty="0">
                <a:solidFill>
                  <a:srgbClr val="0070C0"/>
                </a:solidFill>
              </a:rPr>
              <a:t/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3441699"/>
            <a:ext cx="10464800" cy="3416301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Поменяйте тактику общения и отношение к своему ребенку. Постарайтесь восстановить взаимное доверие и уважение.</a:t>
            </a:r>
          </a:p>
          <a:p>
            <a:pPr lvl="0"/>
            <a:r>
              <a:rPr lang="ru-RU" dirty="0"/>
              <a:t>Установите систему запретов и включитесь сами в жизнь подростка.</a:t>
            </a:r>
          </a:p>
          <a:p>
            <a:pPr lvl="0" algn="just"/>
            <a:r>
              <a:rPr lang="ru-RU" dirty="0"/>
              <a:t>Помогите ему участвовать в жизни семьи, четко обозначьте функциональные обязанности ребенка в семье, свои требования и ожидания.</a:t>
            </a:r>
          </a:p>
          <a:p>
            <a:pPr lvl="0"/>
            <a:r>
              <a:rPr lang="ru-RU" dirty="0"/>
              <a:t>Создайте семейный совет, на котором решались бы многие проблемы всей семьи.</a:t>
            </a:r>
          </a:p>
          <a:p>
            <a:pPr lvl="0" algn="just"/>
            <a:r>
              <a:rPr lang="ru-RU" dirty="0"/>
              <a:t>Проявляйте «душевную теплоту» к ребенку, подчеркивайте его важность для вас и исключительность, беседуйте с ним и интересуйтесь его мнением.</a:t>
            </a:r>
          </a:p>
          <a:p>
            <a:pPr lvl="0"/>
            <a:r>
              <a:rPr lang="ru-RU" dirty="0"/>
              <a:t>Помните, что ребенку необходимо ваше искреннее участие в его жизни!</a:t>
            </a:r>
          </a:p>
          <a:p>
            <a:endParaRPr lang="ru-RU" dirty="0"/>
          </a:p>
        </p:txBody>
      </p:sp>
      <p:pic>
        <p:nvPicPr>
          <p:cNvPr id="7" name="Рисунок 6" descr="https://svekuz.ru/wp-content/uploads/2021/07/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5" y="901698"/>
            <a:ext cx="498983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17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92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Рекомендации для родителей, использующих индифферентный стиль воспитания: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2201"/>
            <a:ext cx="9994900" cy="5765799"/>
          </a:xfrm>
        </p:spPr>
        <p:txBody>
          <a:bodyPr>
            <a:normAutofit fontScale="92500" lnSpcReduction="10000"/>
          </a:bodyPr>
          <a:lstStyle/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r>
              <a:rPr lang="ru-RU" dirty="0" smtClean="0"/>
              <a:t>Включитесь </a:t>
            </a:r>
            <a:r>
              <a:rPr lang="ru-RU" dirty="0"/>
              <a:t>в жизнь своего ребенка. Будьте активным участником всех его интересов, проявите инициативу</a:t>
            </a:r>
            <a:r>
              <a:rPr lang="ru-RU" dirty="0" smtClean="0"/>
              <a:t>.</a:t>
            </a:r>
          </a:p>
          <a:p>
            <a:pPr lvl="0" algn="just"/>
            <a:endParaRPr lang="ru-RU" sz="400" dirty="0"/>
          </a:p>
          <a:p>
            <a:pPr lvl="0"/>
            <a:r>
              <a:rPr lang="ru-RU" dirty="0"/>
              <a:t>Составьте четкую систему запретов, чтоб ребенок почувствовал грань дозволенности</a:t>
            </a:r>
            <a:r>
              <a:rPr lang="ru-RU" dirty="0" smtClean="0"/>
              <a:t>.</a:t>
            </a:r>
          </a:p>
          <a:p>
            <a:pPr lvl="0"/>
            <a:endParaRPr lang="ru-RU" sz="400" dirty="0"/>
          </a:p>
          <a:p>
            <a:pPr lvl="0" algn="just"/>
            <a:r>
              <a:rPr lang="ru-RU" dirty="0"/>
              <a:t>Обговорите его обязанности и права в семье, дайте поручение по дому, которое закрепится за ним</a:t>
            </a:r>
            <a:r>
              <a:rPr lang="ru-RU" dirty="0" smtClean="0"/>
              <a:t>.</a:t>
            </a:r>
          </a:p>
          <a:p>
            <a:pPr lvl="0" algn="just"/>
            <a:endParaRPr lang="ru-RU" sz="400" dirty="0"/>
          </a:p>
          <a:p>
            <a:pPr lvl="0" algn="just"/>
            <a:r>
              <a:rPr lang="ru-RU" dirty="0"/>
              <a:t>Проявите «душевную теплоту», говорите «по душам», постарайтесь перевести отношения в дружественные и доброжелательные. Беседуйте с ним на интересующие его темы, таким образом вы покажите насколько ребенок для вас важен</a:t>
            </a:r>
            <a:r>
              <a:rPr lang="ru-RU" dirty="0" smtClean="0"/>
              <a:t>.</a:t>
            </a:r>
          </a:p>
          <a:p>
            <a:pPr lvl="0" algn="just"/>
            <a:endParaRPr lang="ru-RU" sz="400" dirty="0"/>
          </a:p>
          <a:p>
            <a:pPr lvl="0"/>
            <a:r>
              <a:rPr lang="ru-RU" dirty="0"/>
              <a:t>Любите его и не бойтесь ему про это сказать.</a:t>
            </a:r>
          </a:p>
          <a:p>
            <a:endParaRPr lang="ru-RU" dirty="0"/>
          </a:p>
        </p:txBody>
      </p:sp>
      <p:pic>
        <p:nvPicPr>
          <p:cNvPr id="6" name="Рисунок 5" descr="https://sun9-26.userapi.com/impg/cVltSRPnMF-FPhXvB2O7gQQkGByENaOUxliVLA/Nb4MMaUBKPI.jpg?size=604x590&amp;quality=96&amp;sign=7ada489dd80ae4bccb756a3a4cc655f0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8382" r="8526" b="8090"/>
          <a:stretch/>
        </p:blipFill>
        <p:spPr bwMode="auto">
          <a:xfrm>
            <a:off x="3912394" y="927100"/>
            <a:ext cx="2653506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19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50400" cy="1041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Памятка для родителей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по созданию благоприятной </a:t>
            </a:r>
            <a:r>
              <a:rPr lang="ru-RU" sz="2800" b="1">
                <a:solidFill>
                  <a:srgbClr val="0070C0"/>
                </a:solidFill>
              </a:rPr>
              <a:t>семейной </a:t>
            </a:r>
            <a:r>
              <a:rPr lang="ru-RU" sz="2800" b="1" smtClean="0">
                <a:solidFill>
                  <a:srgbClr val="0070C0"/>
                </a:solidFill>
              </a:rPr>
              <a:t>атмосферы</a:t>
            </a:r>
            <a:br>
              <a:rPr lang="ru-RU" sz="2800" b="1" smtClean="0">
                <a:solidFill>
                  <a:srgbClr val="0070C0"/>
                </a:solidFill>
              </a:rPr>
            </a:br>
            <a:r>
              <a:rPr lang="ru-RU" sz="2800" b="1">
                <a:solidFill>
                  <a:srgbClr val="0070C0"/>
                </a:solidFill>
              </a:rPr>
              <a:t/>
            </a:r>
            <a:br>
              <a:rPr lang="ru-RU" sz="2800" b="1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1401"/>
            <a:ext cx="10007600" cy="5816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Помните</a:t>
            </a:r>
            <a:r>
              <a:rPr lang="ru-RU" dirty="0"/>
              <a:t>: от того, как родители разбудят ребенка, зависит его психологический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настрой на </a:t>
            </a:r>
            <a:r>
              <a:rPr lang="ru-RU" dirty="0"/>
              <a:t>весь день.    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dirty="0" smtClean="0"/>
              <a:t>2. Время </a:t>
            </a:r>
            <a:r>
              <a:rPr lang="ru-RU" dirty="0"/>
              <a:t>ночного отдыха для каждого сугубо индивидуально. </a:t>
            </a:r>
            <a:r>
              <a:rPr lang="ru-RU" dirty="0" smtClean="0"/>
              <a:t>Показатель </a:t>
            </a:r>
            <a:r>
              <a:rPr lang="ru-RU" dirty="0"/>
              <a:t>один: ребенок должен выспаться и легко проснуться к тому времени, когда вы </a:t>
            </a:r>
            <a:r>
              <a:rPr lang="ru-RU" dirty="0" smtClean="0"/>
              <a:t>его </a:t>
            </a:r>
            <a:r>
              <a:rPr lang="ru-RU" dirty="0"/>
              <a:t>будите.  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>
              <a:buNone/>
            </a:pPr>
            <a:r>
              <a:rPr lang="ru-RU" dirty="0" smtClean="0"/>
              <a:t>3. Если </a:t>
            </a:r>
            <a:r>
              <a:rPr lang="ru-RU" dirty="0"/>
              <a:t>у вас есть возможность погулять с ребенком, не упустите ее. Совместные прогулки - это общение, ненавязчивые советы, наблюдения за окружающей средой.  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 algn="just">
              <a:buNone/>
            </a:pPr>
            <a:r>
              <a:rPr lang="ru-RU" dirty="0" smtClean="0"/>
              <a:t>4. Научитесь </a:t>
            </a:r>
            <a:r>
              <a:rPr lang="ru-RU" dirty="0"/>
              <a:t>встречать детей  после их пребывания в дошкольном учреждении. </a:t>
            </a:r>
            <a:r>
              <a:rPr lang="ru-RU" dirty="0" smtClean="0"/>
              <a:t>Не </a:t>
            </a:r>
            <a:r>
              <a:rPr lang="ru-RU" dirty="0"/>
              <a:t>стоит первым задавать вопрос: «Что ты сегодня кушал?», лучше задавать нейтральные вопросы: </a:t>
            </a:r>
            <a:r>
              <a:rPr lang="ru-RU" dirty="0" smtClean="0"/>
              <a:t>«</a:t>
            </a:r>
            <a:r>
              <a:rPr lang="ru-RU" dirty="0"/>
              <a:t>Что было интересного в садике?», «Чем занимался?», «Как твои успехи?»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  </a:t>
            </a:r>
          </a:p>
          <a:p>
            <a:pPr marL="0" indent="0" algn="just">
              <a:buNone/>
            </a:pPr>
            <a:r>
              <a:rPr lang="ru-RU" dirty="0"/>
              <a:t>5. </a:t>
            </a:r>
            <a:r>
              <a:rPr lang="ru-RU" dirty="0" smtClean="0"/>
              <a:t>Радуйтесь </a:t>
            </a:r>
            <a:r>
              <a:rPr lang="ru-RU" dirty="0"/>
              <a:t>успехам ребенка. Не  раздражайтесь в момент его временных неудач. Терпеливо, с интересом слушайте рассказы ребенка о событиях в его жизни.  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 algn="just">
              <a:buNone/>
            </a:pPr>
            <a:r>
              <a:rPr lang="ru-RU" dirty="0" smtClean="0"/>
              <a:t>6. Ребенок </a:t>
            </a:r>
            <a:r>
              <a:rPr lang="ru-RU" dirty="0"/>
              <a:t>должен чувствовать, что он любим. Необходимо  исключить из общения окрики, грубые интонации. Создайте в семье атмосферу радости, любви и уважения.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www.clipartmax.com/png/middle/111-1118305_computer-icons-pen-notebook-clip-art-computer-icons-pen-notebook-clip-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041400"/>
            <a:ext cx="723900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28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Памятка для </a:t>
            </a:r>
            <a:r>
              <a:rPr lang="ru-RU" sz="2800" b="1" dirty="0" smtClean="0">
                <a:solidFill>
                  <a:srgbClr val="0070C0"/>
                </a:solidFill>
              </a:rPr>
              <a:t>родителей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>
                <a:solidFill>
                  <a:srgbClr val="0070C0"/>
                </a:solidFill>
              </a:rPr>
              <a:t>10 заповедей эффективного воспитания»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0289"/>
            <a:ext cx="11214100" cy="58277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1</a:t>
            </a:r>
            <a:r>
              <a:rPr lang="ru-RU" dirty="0"/>
              <a:t>. Уделяйте ребенку как можно больше времени.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Всегда </a:t>
            </a:r>
            <a:r>
              <a:rPr lang="ru-RU" dirty="0"/>
              <a:t>находите время, чтобы поговорить с ним о его </a:t>
            </a:r>
            <a:r>
              <a:rPr lang="ru-RU" dirty="0" smtClean="0"/>
              <a:t>проблемах и успехах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2</a:t>
            </a:r>
            <a:r>
              <a:rPr lang="ru-RU" dirty="0"/>
              <a:t>. Поддерживайте его во всех начинаниях.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3</a:t>
            </a:r>
            <a:r>
              <a:rPr lang="ru-RU" dirty="0"/>
              <a:t>. Не предъявляйте ребенку завышенных требований.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4</a:t>
            </a:r>
            <a:r>
              <a:rPr lang="ru-RU" dirty="0"/>
              <a:t>. Реже наказывайте ребенка и чаще хвалите и поощряйте.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5</a:t>
            </a:r>
            <a:r>
              <a:rPr lang="ru-RU" dirty="0"/>
              <a:t>. Будьте для него примером для подражания.</a:t>
            </a:r>
          </a:p>
          <a:p>
            <a:pPr marL="0" indent="0">
              <a:buNone/>
            </a:pPr>
            <a:r>
              <a:rPr lang="ru-RU" dirty="0" smtClean="0"/>
              <a:t>      6</a:t>
            </a:r>
            <a:r>
              <a:rPr lang="ru-RU" dirty="0"/>
              <a:t>. Научитесь спокойно реагировать на его шалости или плохое поведение.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7</a:t>
            </a:r>
            <a:r>
              <a:rPr lang="ru-RU" dirty="0"/>
              <a:t>. Будьте последовательны в воспитании. Установите границы дозволенного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и </a:t>
            </a:r>
            <a:r>
              <a:rPr lang="ru-RU" dirty="0"/>
              <a:t>придерживайтесь их. Дети чувствуют себя намного уверенней, когда знают, что им можно, а что нельзя.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8</a:t>
            </a:r>
            <a:r>
              <a:rPr lang="ru-RU" dirty="0"/>
              <a:t>. Не подкупайте, а вознаграждайте! Вознаграждайте хорошее поведение нематериальным поощрением,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например</a:t>
            </a:r>
            <a:r>
              <a:rPr lang="ru-RU" dirty="0"/>
              <a:t>, чтением ему любимой сказки.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9</a:t>
            </a:r>
            <a:r>
              <a:rPr lang="ru-RU" dirty="0"/>
              <a:t>. Будьте для ребенка советником, но не диктуйте, что ему делать. Уважайте его право на собственное мнение.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10</a:t>
            </a:r>
            <a:r>
              <a:rPr lang="ru-RU" dirty="0"/>
              <a:t>. Поддерживайте с ребенком теплые и доверительные отношения.</a:t>
            </a:r>
          </a:p>
          <a:p>
            <a:endParaRPr lang="ru-RU" dirty="0"/>
          </a:p>
        </p:txBody>
      </p:sp>
      <p:pic>
        <p:nvPicPr>
          <p:cNvPr id="4" name="Рисунок 3" descr="https://rbsmi.ru/upload/iblock/344/34457f0af783d1f9baa4cd4b2d26ff7f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r="13154"/>
          <a:stretch/>
        </p:blipFill>
        <p:spPr bwMode="auto">
          <a:xfrm>
            <a:off x="7581900" y="1495108"/>
            <a:ext cx="2003425" cy="2441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70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34" y="254000"/>
            <a:ext cx="8596668" cy="711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Притча о воспитании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206501"/>
            <a:ext cx="9842500" cy="5562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300" dirty="0" smtClean="0"/>
              <a:t>Молодая </a:t>
            </a:r>
            <a:r>
              <a:rPr lang="ru-RU" sz="3300" dirty="0"/>
              <a:t>женщина пришла к мудрецу за советом</a:t>
            </a:r>
            <a:r>
              <a:rPr lang="ru-RU" sz="3300" dirty="0" smtClean="0"/>
              <a:t>.</a:t>
            </a:r>
          </a:p>
          <a:p>
            <a:pPr marL="0" indent="0" algn="just">
              <a:buNone/>
            </a:pPr>
            <a:endParaRPr lang="ru-RU" sz="800" dirty="0"/>
          </a:p>
          <a:p>
            <a:pPr marL="0" indent="0" algn="just">
              <a:buNone/>
            </a:pPr>
            <a:r>
              <a:rPr lang="ru-RU" sz="3300" dirty="0" smtClean="0"/>
              <a:t>- Мудрец</a:t>
            </a:r>
            <a:r>
              <a:rPr lang="ru-RU" sz="3300" dirty="0"/>
              <a:t>, моему ребенку исполнился месяц. Как мне следует воспитывать свое дитя: в строгости или же в ласке</a:t>
            </a:r>
            <a:r>
              <a:rPr lang="ru-RU" sz="3300" dirty="0" smtClean="0"/>
              <a:t>?</a:t>
            </a:r>
          </a:p>
          <a:p>
            <a:pPr marL="0" indent="0" algn="just">
              <a:buNone/>
            </a:pPr>
            <a:endParaRPr lang="ru-RU" sz="800" dirty="0"/>
          </a:p>
          <a:p>
            <a:pPr marL="0" indent="0" algn="just">
              <a:buNone/>
            </a:pPr>
            <a:r>
              <a:rPr lang="ru-RU" sz="3300" dirty="0"/>
              <a:t>Мудрец взял женщину и подвел к виноградной лозе:</a:t>
            </a:r>
          </a:p>
          <a:p>
            <a:pPr marL="0" indent="0" algn="just">
              <a:buNone/>
            </a:pPr>
            <a:r>
              <a:rPr lang="ru-RU" sz="3300" dirty="0" smtClean="0"/>
              <a:t>- Посмотри </a:t>
            </a:r>
            <a:r>
              <a:rPr lang="ru-RU" sz="3300" dirty="0"/>
              <a:t>на эту лозу. Если ты не будешь ее обрезать, если, жалея лозу, ты не будешь отрывать у нее лишние побеги, то лоза одичает. </a:t>
            </a:r>
            <a:r>
              <a:rPr lang="ru-RU" sz="3300" dirty="0" smtClean="0"/>
              <a:t>Потеряв </a:t>
            </a:r>
            <a:r>
              <a:rPr lang="ru-RU" sz="3300" dirty="0"/>
              <a:t>контроль над ростом лозы, ты не дождешься сладких вкусных ягод. </a:t>
            </a:r>
            <a:endParaRPr lang="ru-RU" sz="3300" dirty="0" smtClean="0"/>
          </a:p>
          <a:p>
            <a:pPr marL="0" indent="0" algn="just">
              <a:buNone/>
            </a:pPr>
            <a:r>
              <a:rPr lang="ru-RU" sz="3300" dirty="0" smtClean="0"/>
              <a:t>     Но </a:t>
            </a:r>
            <a:r>
              <a:rPr lang="ru-RU" sz="3300" dirty="0"/>
              <a:t>если ты укроешь лозу от солнца и его ласки, если не будешь заботливо поливать корни лозы, то она зачахнет и ты не получишь сладких вкусных ягод… </a:t>
            </a:r>
            <a:endParaRPr lang="ru-RU" sz="3300" dirty="0" smtClean="0"/>
          </a:p>
          <a:p>
            <a:pPr marL="0" indent="0" algn="just">
              <a:buNone/>
            </a:pPr>
            <a:r>
              <a:rPr lang="ru-RU" sz="3300" dirty="0"/>
              <a:t> </a:t>
            </a:r>
            <a:r>
              <a:rPr lang="ru-RU" sz="3300" dirty="0" smtClean="0"/>
              <a:t>    Лишь </a:t>
            </a:r>
            <a:r>
              <a:rPr lang="ru-RU" sz="3300" dirty="0"/>
              <a:t>при разумном сочетании того и другого удается вырастить изумительные плоды и вкусить их сладость!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7414"/>
          <a:stretch/>
        </p:blipFill>
        <p:spPr>
          <a:xfrm>
            <a:off x="7781313" y="260350"/>
            <a:ext cx="1565887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401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701</Words>
  <Application>Microsoft Office PowerPoint</Application>
  <PresentationFormat>Широкоэкранный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Влияние  типов семейного воспитания на личностное развитие  Рекомендации для родителей</vt:lpstr>
      <vt:lpstr>Презентация PowerPoint</vt:lpstr>
      <vt:lpstr>Рекомендации для родителей, применяющих авторитарный стиль воспитания: </vt:lpstr>
      <vt:lpstr>Презентация PowerPoint</vt:lpstr>
      <vt:lpstr>Рекомендации для родителей, использующих либеральный стиль воспитания:   </vt:lpstr>
      <vt:lpstr>Рекомендации для родителей, использующих индифферентный стиль воспитания: </vt:lpstr>
      <vt:lpstr>Памятка для родителей по созданию благоприятной семейной атмосферы   </vt:lpstr>
      <vt:lpstr>Памятка для родителей  «10 заповедей эффективного воспитания»</vt:lpstr>
      <vt:lpstr>Притча о воспитании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 типов семейного воспитания на личностное развитие  Рекомендации для родителей</dc:title>
  <dc:creator>user</dc:creator>
  <cp:lastModifiedBy>user</cp:lastModifiedBy>
  <cp:revision>28</cp:revision>
  <dcterms:created xsi:type="dcterms:W3CDTF">2021-11-23T08:49:47Z</dcterms:created>
  <dcterms:modified xsi:type="dcterms:W3CDTF">2021-11-23T11:11:01Z</dcterms:modified>
</cp:coreProperties>
</file>