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8" r:id="rId2"/>
  </p:sldMasterIdLst>
  <p:notesMasterIdLst>
    <p:notesMasterId r:id="rId32"/>
  </p:notesMasterIdLst>
  <p:sldIdLst>
    <p:sldId id="265" r:id="rId3"/>
    <p:sldId id="281" r:id="rId4"/>
    <p:sldId id="282" r:id="rId5"/>
    <p:sldId id="283" r:id="rId6"/>
    <p:sldId id="284" r:id="rId7"/>
    <p:sldId id="290" r:id="rId8"/>
    <p:sldId id="285" r:id="rId9"/>
    <p:sldId id="286" r:id="rId10"/>
    <p:sldId id="287" r:id="rId11"/>
    <p:sldId id="288" r:id="rId12"/>
    <p:sldId id="289" r:id="rId13"/>
    <p:sldId id="266" r:id="rId14"/>
    <p:sldId id="260" r:id="rId15"/>
    <p:sldId id="257" r:id="rId16"/>
    <p:sldId id="258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F0C74-4007-45DD-A7FE-5DA6AE1CF4B0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AE03D-9185-4499-B1E2-1653255B3C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2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E973A8-BBE0-4CBF-94A3-B062C5A4B8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97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E973A8-BBE0-4CBF-94A3-B062C5A4B86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24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9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84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28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210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414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9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732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29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41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283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4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772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286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696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812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464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484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219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85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B6E8-00B1-4AB8-BAAE-62FC313680CD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46F7-0C2F-4D41-9FE9-9AF96008A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7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1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9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56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0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12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6366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90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96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73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4632" cy="400506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1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(МБОУ Центр «Росток»)</a:t>
            </a:r>
            <a:r>
              <a:rPr lang="ru-RU" sz="1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программ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адресной   психологической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 детям целевых групп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(нормотипичные дети и подростки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нормативным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кризисом взросления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)»,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испытывающие трудности в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обучении»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65618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</a:t>
            </a: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педагогов-психологов </a:t>
            </a:r>
          </a:p>
          <a:p>
            <a:pPr>
              <a:lnSpc>
                <a:spcPct val="107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адресной психологической помощи целевым группам детей»</a:t>
            </a: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6.09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едагог-психолог МБОУ Центр «Росток» Т.Н. Соколова</a:t>
            </a:r>
            <a:endParaRPr lang="ru-RU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857126" cy="93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12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163195" marR="34925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400" b="1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ожидаемым</a:t>
            </a:r>
            <a:r>
              <a:rPr lang="ru-RU" sz="2400" b="1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результатам</a:t>
            </a:r>
            <a:r>
              <a:rPr lang="ru-RU" sz="2400" b="1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оказания</a:t>
            </a:r>
            <a:r>
              <a:rPr lang="ru-RU" sz="2400" b="1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адресной</a:t>
            </a:r>
            <a:r>
              <a:rPr lang="ru-RU" sz="2400" b="1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психологической</a:t>
            </a:r>
            <a:r>
              <a:rPr lang="ru-RU" sz="2400" b="1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помощи детям</a:t>
            </a:r>
            <a:r>
              <a:rPr lang="ru-RU" sz="2400" b="1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целевых групп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53060" lvl="0" algn="just">
              <a:lnSpc>
                <a:spcPct val="107000"/>
              </a:lnSpc>
              <a:spcBef>
                <a:spcPts val="5"/>
              </a:spcBef>
              <a:buClr>
                <a:srgbClr val="221F1F"/>
              </a:buClr>
              <a:buSzPts val="1400"/>
              <a:buFont typeface="Times New Roman" panose="02020603050405020304" pitchFamily="18" charset="0"/>
              <a:buAutoNum type="arabicParenR"/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своевременное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нарушений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обучающихся,</a:t>
            </a:r>
            <a:r>
              <a:rPr lang="ru-RU" sz="2000" b="1" i="1" spc="-33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отклонений</a:t>
            </a:r>
            <a:r>
              <a:rPr lang="ru-RU" sz="2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развитии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трудностей</a:t>
            </a:r>
            <a:r>
              <a:rPr lang="ru-RU" sz="2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обучении;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9885" lvl="0" algn="just">
              <a:lnSpc>
                <a:spcPct val="107000"/>
              </a:lnSpc>
              <a:buClr>
                <a:srgbClr val="221F1F"/>
              </a:buClr>
              <a:buSzPts val="1400"/>
              <a:buFont typeface="Times New Roman" panose="02020603050405020304" pitchFamily="18" charset="0"/>
              <a:buAutoNum type="arabicParenR"/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поддержание психологической безопасности и комфортности среды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общеобразовательной</a:t>
            </a:r>
            <a:r>
              <a:rPr lang="ru-RU" sz="2000" b="1" i="1" spc="-2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51155" lvl="0" algn="just">
              <a:lnSpc>
                <a:spcPct val="107000"/>
              </a:lnSpc>
              <a:buClr>
                <a:srgbClr val="221F1F"/>
              </a:buClr>
              <a:buSzPts val="1400"/>
              <a:buFont typeface="Times New Roman" panose="02020603050405020304" pitchFamily="18" charset="0"/>
              <a:buAutoNum type="arabicParenR"/>
              <a:tabLst>
                <a:tab pos="82804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осведомленность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способах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получения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психологической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видов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стенах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общеобразовательных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(психологические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центры,</a:t>
            </a:r>
            <a:r>
              <a:rPr lang="ru-RU" sz="2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телефоны доверия);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52425" lvl="0" algn="just">
              <a:lnSpc>
                <a:spcPct val="107000"/>
              </a:lnSpc>
              <a:buClr>
                <a:srgbClr val="221F1F"/>
              </a:buClr>
              <a:buSzPts val="1400"/>
              <a:buFont typeface="Times New Roman" panose="02020603050405020304" pitchFamily="18" charset="0"/>
              <a:buAutoNum type="arabicParenR"/>
              <a:tabLst>
                <a:tab pos="82804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сформированное доверие обучающихся к формам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9885" lvl="0" algn="just">
              <a:lnSpc>
                <a:spcPct val="107000"/>
              </a:lnSpc>
              <a:buClr>
                <a:srgbClr val="221F1F"/>
              </a:buClr>
              <a:buSzPts val="1400"/>
              <a:buFont typeface="Times New Roman" panose="02020603050405020304" pitchFamily="18" charset="0"/>
              <a:buAutoNum type="arabicParenR"/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привитие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обучающимся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преодоления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трудных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жизненных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ситуаций        через   внедрение   образовательных,   просветительских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профилактических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49885">
              <a:lnSpc>
                <a:spcPct val="107000"/>
              </a:lnSpc>
              <a:spcAft>
                <a:spcPts val="60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249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25000" lnSpcReduction="20000"/>
          </a:bodyPr>
          <a:lstStyle/>
          <a:p>
            <a:pPr marL="0" marR="349885" lvl="0" indent="0" algn="just">
              <a:lnSpc>
                <a:spcPct val="120000"/>
              </a:lnSpc>
              <a:spcBef>
                <a:spcPts val="5"/>
              </a:spcBef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достижение</a:t>
            </a:r>
            <a:r>
              <a:rPr lang="ru-RU" sz="80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личностных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освоения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</a:t>
            </a:r>
            <a:r>
              <a:rPr lang="ru-RU" sz="8000" b="1" i="1" spc="16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8000" b="1" i="1" spc="50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адаптированной</a:t>
            </a:r>
            <a:r>
              <a:rPr lang="ru-RU" sz="8000" b="1" i="1" spc="50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8000" b="1" i="1" spc="5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8000" b="1" i="1" spc="50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8000" b="1" i="1" spc="50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sz="8000" b="1" i="1" spc="-34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подгруппами</a:t>
            </a:r>
            <a:r>
              <a:rPr lang="ru-RU" sz="8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универсальных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учебных</a:t>
            </a:r>
            <a:r>
              <a:rPr lang="ru-RU" sz="8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349885" lvl="0" indent="0" algn="just">
              <a:lnSpc>
                <a:spcPct val="120000"/>
              </a:lnSpc>
              <a:spcBef>
                <a:spcPts val="5"/>
              </a:spcBef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47980" lvl="0" indent="0" algn="just">
              <a:lnSpc>
                <a:spcPct val="120000"/>
              </a:lnSpc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скорректированное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поведение обучающихся, варьирование развития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познавательной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сферы,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нивелирование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трудностей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обучении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психокоррекционных развивающих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347980" lvl="0" indent="0" algn="just">
              <a:lnSpc>
                <a:spcPct val="120000"/>
              </a:lnSpc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49250" lvl="0" indent="0" algn="just">
              <a:lnSpc>
                <a:spcPct val="120000"/>
              </a:lnSpc>
              <a:spcBef>
                <a:spcPts val="360"/>
              </a:spcBef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обеспечение</a:t>
            </a:r>
            <a:r>
              <a:rPr lang="ru-RU" sz="8000" b="1" i="1" spc="25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соответствия</a:t>
            </a:r>
            <a:r>
              <a:rPr lang="ru-RU" sz="8000" b="1" i="1" spc="59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ru-RU" sz="8000" b="1" i="1" spc="59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содержанию</a:t>
            </a:r>
            <a:r>
              <a:rPr lang="ru-RU" sz="8000" b="1" i="1" spc="59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8000" b="1" i="1" spc="-34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педагогов-психологов,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реализующих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профилактической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r>
              <a:rPr lang="ru-RU" sz="8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целевыми группами</a:t>
            </a:r>
            <a:r>
              <a:rPr lang="ru-RU" sz="8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349250" lvl="0" indent="0" algn="just">
              <a:lnSpc>
                <a:spcPct val="120000"/>
              </a:lnSpc>
              <a:spcBef>
                <a:spcPts val="360"/>
              </a:spcBef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48615" lvl="0" indent="0" algn="just">
              <a:lnSpc>
                <a:spcPct val="120000"/>
              </a:lnSpc>
              <a:spcBef>
                <a:spcPts val="10"/>
              </a:spcBef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своевременное</a:t>
            </a:r>
            <a:r>
              <a:rPr lang="ru-RU" sz="80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оказание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адресной психологической</a:t>
            </a:r>
            <a:r>
              <a:rPr lang="ru-RU" sz="8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348615" lvl="0" indent="0" algn="just">
              <a:lnSpc>
                <a:spcPct val="120000"/>
              </a:lnSpc>
              <a:spcBef>
                <a:spcPts val="10"/>
              </a:spcBef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50520" lvl="0" indent="0" algn="just">
              <a:lnSpc>
                <a:spcPct val="120000"/>
              </a:lnSpc>
              <a:buClr>
                <a:srgbClr val="221F1F"/>
              </a:buClr>
              <a:buSzPts val="1400"/>
              <a:buNone/>
              <a:tabLst>
                <a:tab pos="882650" algn="l"/>
              </a:tabLst>
            </a:pPr>
            <a:r>
              <a:rPr lang="ru-RU" sz="80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повышение</a:t>
            </a:r>
            <a:r>
              <a:rPr lang="ru-RU" sz="8000" b="1" i="1" spc="350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ru-RU" sz="8000" b="1" i="1" spc="35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8000" b="1" i="1" spc="35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sz="8000" b="1" i="1" spc="35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  работе</a:t>
            </a:r>
            <a:r>
              <a:rPr lang="ru-RU" sz="8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разными категориями</a:t>
            </a:r>
            <a:r>
              <a:rPr lang="ru-RU" sz="8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8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49885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8000" dirty="0">
                <a:solidFill>
                  <a:srgbClr val="221F1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451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«Росток» г. Ульяновска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(МБОУ Центр «Росток»)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Комплексная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диагностическая программа изучения </a:t>
            </a:r>
            <a:r>
              <a:rPr kumimoji="0" lang="ru-RU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надпредметных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личностных компетентностей младших школьников в условиях обучения по Федеральным государственным образовательным стандартам второго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поколения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программа рассчитана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детей 1-4 классов, реализуется на базе ОО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i?id=495087103-1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57" y="1628801"/>
            <a:ext cx="11334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?id=84227410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1"/>
            <a:ext cx="16240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12" y="344325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5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84" y="485055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29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332656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динамику развития основных компонентов учебной деятельности школьников под влиянием образовательной среды.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0198" y="3501008"/>
            <a:ext cx="856895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Изучить </a:t>
            </a:r>
            <a:r>
              <a:rPr lang="ru-RU" sz="2000" dirty="0" err="1"/>
              <a:t>сформированность</a:t>
            </a:r>
            <a:r>
              <a:rPr lang="ru-RU" sz="2000" dirty="0"/>
              <a:t> УУД учащихся в разных возрастных группах.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Определить </a:t>
            </a:r>
            <a:r>
              <a:rPr lang="ru-RU" sz="2000" dirty="0"/>
              <a:t>уровни развития основных УУД.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Определить </a:t>
            </a:r>
            <a:r>
              <a:rPr lang="ru-RU" sz="2000" dirty="0"/>
              <a:t>статистические нормы.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Выявить </a:t>
            </a:r>
            <a:r>
              <a:rPr lang="ru-RU" sz="2000" dirty="0"/>
              <a:t>«группу риска» учащихся в разных возрастных группах.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Выявить </a:t>
            </a:r>
            <a:r>
              <a:rPr lang="ru-RU" sz="2000" dirty="0"/>
              <a:t>условия, способствующие формированию и наилучшему развитию основных УУД учащихся на разных этапах обучения.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69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«Росток» г. Ульяновска</a:t>
            </a:r>
            <a:r>
              <a:rPr lang="ru-RU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Центр «Росток»)</a:t>
            </a:r>
            <a:r>
              <a:rPr lang="ru-RU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изучения сформированности универсальных учебных действий у обучающихся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5-9 классов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рассчитана на детей 5-9 классов, реализуется на базе 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?id=495087103-1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57" y="1628801"/>
            <a:ext cx="11334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?id=84227410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1"/>
            <a:ext cx="16240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84" y="4130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44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332656"/>
            <a:ext cx="85689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динамики развития УУД под влиянием образовательной среды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0198" y="3501008"/>
            <a:ext cx="856895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000" dirty="0"/>
              <a:t>- изучить </a:t>
            </a:r>
            <a:r>
              <a:rPr lang="ru-RU" sz="2000" dirty="0" err="1"/>
              <a:t>сформированность</a:t>
            </a:r>
            <a:r>
              <a:rPr lang="ru-RU" sz="2000" dirty="0"/>
              <a:t> УУД учащихся в разных возрастных группах;</a:t>
            </a:r>
          </a:p>
          <a:p>
            <a:r>
              <a:rPr lang="ru-RU" sz="2000" dirty="0"/>
              <a:t>- определить уровни развития основных УУД;</a:t>
            </a:r>
          </a:p>
          <a:p>
            <a:r>
              <a:rPr lang="ru-RU" sz="2000" dirty="0"/>
              <a:t>- определить статистические нормы;</a:t>
            </a:r>
          </a:p>
          <a:p>
            <a:r>
              <a:rPr lang="ru-RU" sz="2000" dirty="0"/>
              <a:t>- выявить «группу риска» учащихся в разных возрастных группах;</a:t>
            </a:r>
          </a:p>
          <a:p>
            <a:r>
              <a:rPr lang="ru-RU" sz="2000" dirty="0"/>
              <a:t>- выявить условия, способствующие формированию и наилучшему развитию основных УУД учащихся на разных этапах обучения.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69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4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«Росток» г. Ульяновска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(МБОУ Центр «Росток»)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Модульная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«Личностные перспективы»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формированию универсальных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учебных действий у обучающихся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7-9 классов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Срок реализации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раз в неделю по 45 минут (32 часа)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предназначена для обучающихся  7-9-х классов и направлена на развитие универсальных учебных действий.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i?id=495087103-1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57" y="1628801"/>
            <a:ext cx="11334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?id=84227410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1"/>
            <a:ext cx="16240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544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117787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оказание психолого-педагогической помощи обучающимся  в формировании универсальных учебных действий в образовательной организации.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0198" y="3501008"/>
            <a:ext cx="85689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развитие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личностных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УУД;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развитие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регулятивных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УУД;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развитие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познавательных, исследовательских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действий;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развитие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коммуникативных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действий.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69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8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«Росток» г. Ульяновска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(МБОУ Центр «Росток»)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Модульная программа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«Личностные перспективы»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Коммуникативные УУД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i?id=495087103-1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57" y="1628801"/>
            <a:ext cx="11334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?id=84227410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1"/>
            <a:ext cx="16240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5013176"/>
            <a:ext cx="8856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Срок реализации: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раз в неделю по 45 минут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(9 часов)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программа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нацелена на работу с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обучающимися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7-9-х классов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решения проблем взаимоотношений в классе, школьной дезадаптации.</a:t>
            </a:r>
          </a:p>
        </p:txBody>
      </p:sp>
    </p:spTree>
    <p:extLst>
      <p:ext uri="{BB962C8B-B14F-4D97-AF65-F5344CB8AC3E}">
        <p14:creationId xmlns:p14="http://schemas.microsoft.com/office/powerpoint/2010/main" val="3309075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147991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развитие навыков конструктивного общения в классе, группе через определение психологической ниши каждого ученика, участника тренинга.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0198" y="35010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демонстрация индивидуальных особенностей человека;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определение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психологической ниши каждого ученика в классе;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мотивация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совместную конструктивную деятельность.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69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7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3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Нормативно-правовые акты и научно-методические материалы в системе образования и социальной защиты населения </a:t>
            </a:r>
            <a:r>
              <a:rPr lang="ru-RU" sz="3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позволяют </a:t>
            </a:r>
            <a:r>
              <a:rPr lang="ru-RU" sz="3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выделить основные целевые группы детей, в отношении   которых в ОО психологическими службами педагогами-психологами реализуются программы   адресной   психологической </a:t>
            </a:r>
            <a:r>
              <a:rPr lang="ru-RU" sz="3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</a:t>
            </a:r>
            <a:endParaRPr lang="ru-RU" sz="3400" b="1" i="1" dirty="0"/>
          </a:p>
        </p:txBody>
      </p:sp>
    </p:spTree>
    <p:extLst>
      <p:ext uri="{BB962C8B-B14F-4D97-AF65-F5344CB8AC3E}">
        <p14:creationId xmlns:p14="http://schemas.microsoft.com/office/powerpoint/2010/main" val="2087782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«Росток» г. Ульяновска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(МБОУ Центр «Росток»)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Модульная программа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«Личностные перспективы»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Регулятивные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УУД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Срок реализации: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раз в неделю по 45 минут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(8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часов)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программа нацелена на работу с обучающимися  7-9-х классов для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формирования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подростков способности к построению жизненных планов во временной перспективе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i?id=495087103-1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57" y="1628801"/>
            <a:ext cx="11334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?id=84227410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1"/>
            <a:ext cx="16240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979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212890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развитие саморегуляции связано в первую очередь с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развитием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отдельных ее компонентов: планирования,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моделирования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программирования, оценки результатов.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5698" y="3253208"/>
            <a:ext cx="8568952" cy="250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Задачи:</a:t>
            </a:r>
          </a:p>
          <a:p>
            <a:pPr marL="342900" marR="12700" lvl="0" indent="-342900" algn="just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осозна­ние необходимости построения жизненных перспектив; </a:t>
            </a:r>
          </a:p>
          <a:p>
            <a:pPr marL="0" marR="12700" lvl="0" indent="0" algn="just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2700" lvl="0" indent="-342900" algn="just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способов и путей их достижения;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2700" lvl="0" indent="0" algn="just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2700" lvl="0" indent="-342900" algn="just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активизация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поиска средств и способов для успешного достижения цели; осознание своей жизненной позиции.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уверенности, формирование своих взглядов, адекватной самооценки, отработка навыков по­ложительного отношения к себе;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осознание своего внутреннего состояния, повышение способности к преодолению   внутренних и внешних препятствий, осознание и положительное ожидание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будущего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69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4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«Росток» г. Ульяновска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(МБОУ Центр «Росток»)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Модульная программа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«Личностные перспективы»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Личностные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УУД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Срок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реализации: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раз в неделю по 45 минут (8 часов)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программа нацелена на работу с обучающимися  7-9-х </a:t>
            </a: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классов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i?id=495087103-1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57" y="1628801"/>
            <a:ext cx="11334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?id=84227410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1"/>
            <a:ext cx="16240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287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198" y="332656"/>
            <a:ext cx="85689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азвитие личностных УУД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9386" y="3319243"/>
            <a:ext cx="856895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обеспечение школьника средствами самопознания;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повышение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представлений школьника о собственной значимости, ценности, укрепление у него чувства собственного достоинства;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развитие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навыков и умений, необходимых для уверенного поведения, для преодоления затруднений в учебе, других видах деятельности, в общении;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формирование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мотивации самовоспитания и саморазвития, и обеспечение необходимыми психологическими средствами;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формированию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навыков общения, умения слушать, высказывать свою точку зрения, приходить к компромиссному решению и пониманию других людей.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69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9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63282" y="116632"/>
            <a:ext cx="7772400" cy="15121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образовательное учреждение 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«Центр психолого-медико-социального сопровождения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«Росток» г. Ульяновска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(МБОУ Центр «Росток»)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886690" cy="6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79512" y="1628801"/>
            <a:ext cx="8856984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Модульная программа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«Личностные перспективы»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Познавательные УУД  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Срок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реализации: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раз в неделю по 45 минут (8 часов)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Особенности организации: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программа нацелена на работу с обучающимися  7-9-х классов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i?id=495087103-1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57" y="1628801"/>
            <a:ext cx="11334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?id=84227410-0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1"/>
            <a:ext cx="16240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765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01198" y="3356992"/>
            <a:ext cx="8603452" cy="25202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698" y="332657"/>
            <a:ext cx="8603452" cy="1261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1198" y="37365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выполнения требований ФГОС ООО - способствовать успешному  усвоению знаний, умений и навыков учащимися  и формированию у них  картины мира и  компетентностей в любой предметной области познания.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760" y="3068960"/>
            <a:ext cx="8568952" cy="292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мыслительные операции,   критическое мышление.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Синхронизировать работу полушарий.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улучшению запоминания.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Повышать устойчивость внимания.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позитивное восприятие мира  и окружающих.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Улучшать взаимоотношения учащихся  с окружающими.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Тренировать внимание к слову, делать умозаключения на основе аргументации.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Использовать адекватные языковые средства для отображения своих мыслей.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9" name="Picture 7" descr="C:\Users\User\Desktop\рост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117" y="1988840"/>
            <a:ext cx="857126" cy="64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>
            <a:off x="4169014" y="1844824"/>
            <a:ext cx="1051058" cy="122413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МБОУ Центр «Росток»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92425"/>
            <a:ext cx="4499992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Проект для родителей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«Академия взаимопонимания»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2" descr="C:\Users\admin\Desktop\Логотип рост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3575"/>
            <a:ext cx="1443655" cy="144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https://ye.ua/images/news/_Hmelnichanam_rozkazhut_yak_buduvati_schaslivi_ta_garmoniyni_stosunki_u_sim_yi_1_2016_08_16_10_19_5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3029"/>
            <a:ext cx="1524000" cy="1224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7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027664"/>
            <a:ext cx="630454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В МБОУ Центр «Росток» с 2018 года реализуется проект для родителей «Академия взаимопонимания»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31640" y="2323653"/>
            <a:ext cx="6489169" cy="889324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>
            <a:normAutofit fontScale="92500" lnSpcReduction="20000"/>
          </a:bodyPr>
          <a:lstStyle/>
          <a:p>
            <a:pPr marR="18288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R="18288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Times New Roman"/>
                <a:cs typeface="Times New Roman"/>
              </a:rPr>
              <a:t>Цель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Times New Roman"/>
                <a:cs typeface="Times New Roman"/>
              </a:rPr>
              <a:t>: актуализация роли семьи в воспитании детей, развитие психологической компетентности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Times New Roman"/>
                <a:cs typeface="Times New Roman"/>
              </a:rPr>
              <a:t>родителей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621" y="4149080"/>
            <a:ext cx="2747408" cy="917294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Просвещение родителей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4149080"/>
            <a:ext cx="2747408" cy="917294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Формирование навыков конструктивного взаимодействия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admin\Desktop\Логотип рост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23" y="476672"/>
            <a:ext cx="1026542" cy="10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21621" y="5229200"/>
            <a:ext cx="2747408" cy="1152128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Профилактика аутоагрессивного поведения среди детей и подростков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0481" y="5229200"/>
            <a:ext cx="2747408" cy="1008112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Развитие навыков самоанализа и рефлексии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7684" y="3390659"/>
            <a:ext cx="2747408" cy="557254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35687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Задачи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: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11" name="Рисунок 10" descr="https://ye.ua/images/news/_Hmelnichanam_rozkazhut_yak_buduvati_schaslivi_ta_garmoniyni_stosunki_u_sim_yi_1_2016_08_16_10_19_5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47919"/>
            <a:ext cx="1524000" cy="1224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87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027664"/>
            <a:ext cx="6304546" cy="1143000"/>
          </a:xfrm>
        </p:spPr>
        <p:txBody>
          <a:bodyPr>
            <a:normAutofit/>
          </a:bodyPr>
          <a:lstStyle/>
          <a:p>
            <a:pPr indent="90170"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П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роблемы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воспитания 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детей, которые родители отметили как 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Times New Roman"/>
              </a:rPr>
              <a:t>наиболее 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острые</a:t>
            </a:r>
            <a:endParaRPr lang="ru-RU" sz="24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31640" y="2323653"/>
            <a:ext cx="6489169" cy="889324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>
            <a:normAutofit lnSpcReduction="10000"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Отсутствие </a:t>
            </a:r>
            <a:r>
              <a:rPr lang="ru-RU" sz="1800" b="1" dirty="0">
                <a:latin typeface="Times New Roman" pitchFamily="18" charset="0"/>
                <a:ea typeface="Times New Roman"/>
                <a:cs typeface="Times New Roman" pitchFamily="18" charset="0"/>
              </a:rPr>
              <a:t>навыков самоорганизации и </a:t>
            </a:r>
            <a:r>
              <a:rPr lang="ru-RU" sz="1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самостоятельности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1800" b="1" dirty="0">
                <a:latin typeface="Times New Roman" pitchFamily="18" charset="0"/>
                <a:ea typeface="Times New Roman"/>
                <a:cs typeface="Times New Roman" pitchFamily="18" charset="0"/>
              </a:rPr>
              <a:t>Потребительское отношение к жизни </a:t>
            </a:r>
            <a:endParaRPr lang="ru-RU" sz="1800" b="1" kern="0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R="18288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620" y="4149080"/>
            <a:ext cx="2914275" cy="917294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9017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Непонимание 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«Отцов и детей»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17442" y="4149080"/>
            <a:ext cx="3207868" cy="917294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Интернет-зависимость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Отсутствие доверительных отношений  с родителями</a:t>
            </a:r>
          </a:p>
        </p:txBody>
      </p:sp>
      <p:pic>
        <p:nvPicPr>
          <p:cNvPr id="7" name="Picture 2" descr="C:\Users\admin\Desktop\Логотип рост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23" y="476672"/>
            <a:ext cx="1026542" cy="10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21621" y="5229200"/>
            <a:ext cx="2914274" cy="1152128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9017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Нежелание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учиться</a:t>
            </a:r>
          </a:p>
          <a:p>
            <a:pPr marL="0" marR="0" lvl="0" indent="9017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Лень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17443" y="5192891"/>
            <a:ext cx="3207868" cy="1008112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Непослушание детей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Конфликты со сверстниками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3212976"/>
            <a:ext cx="3888432" cy="936103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35687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Отсутствие нравственных норм  и ценностей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у подростков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11" name="Рисунок 10" descr="https://ye.ua/images/news/_Hmelnichanam_rozkazhut_yak_buduvati_schaslivi_ta_garmoniyni_stosunki_u_sim_yi_1_2016_08_16_10_19_5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442" y="4580519"/>
            <a:ext cx="1524000" cy="1224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0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027664"/>
            <a:ext cx="623253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b="1" dirty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П</a:t>
            </a:r>
            <a:r>
              <a:rPr lang="ru-RU" sz="2400" b="1" dirty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роект для родителей «Академия взаимопонимания» </a:t>
            </a:r>
            <a:r>
              <a:rPr lang="ru-RU" sz="2400" b="1" dirty="0">
                <a:solidFill>
                  <a:srgbClr val="7030A0"/>
                </a:solidFill>
                <a:latin typeface="Bookman Old Style" pitchFamily="18" charset="0"/>
                <a:ea typeface="Times New Roman"/>
                <a:cs typeface="Times New Roman" pitchFamily="18" charset="0"/>
              </a:rPr>
              <a:t>предполагает использование фронтальных и групповых методов работы</a:t>
            </a:r>
            <a:endParaRPr lang="ru-RU" b="1" dirty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2322583"/>
            <a:ext cx="2016224" cy="3508977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381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marL="0" lvl="0" indent="0" algn="just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r>
              <a:rPr lang="ru-RU" sz="2000" b="1" dirty="0" smtClean="0">
                <a:solidFill>
                  <a:srgbClr val="7030A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Обучающие семинары</a:t>
            </a:r>
          </a:p>
          <a:p>
            <a:pPr marL="0" lvl="0" indent="0" algn="just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endParaRPr lang="ru-RU" sz="2000" b="1" dirty="0" smtClean="0">
              <a:solidFill>
                <a:srgbClr val="7030A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lnSpc>
                <a:spcPct val="107000"/>
              </a:lnSpc>
              <a:buSzPts val="1000"/>
              <a:buNone/>
              <a:tabLst>
                <a:tab pos="457200" algn="l"/>
              </a:tabLs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Круглые столы</a:t>
            </a:r>
            <a:endParaRPr lang="ru-RU" sz="2000" b="1" dirty="0">
              <a:solidFill>
                <a:srgbClr val="7030A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6" name="Picture 2" descr="C:\Users\admin\Desktop\Логотип рост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23" y="629072"/>
            <a:ext cx="1026542" cy="10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ятиугольник 7"/>
          <p:cNvSpPr/>
          <p:nvPr/>
        </p:nvSpPr>
        <p:spPr>
          <a:xfrm>
            <a:off x="2771800" y="3011816"/>
            <a:ext cx="2880320" cy="2016224"/>
          </a:xfrm>
          <a:prstGeom prst="homePlate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Т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ренинг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/>
              <a:ea typeface="Times New Roman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Мини-лекции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5652120" y="4113075"/>
            <a:ext cx="3008994" cy="1944217"/>
          </a:xfrm>
          <a:prstGeom prst="homePlate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Деловые игры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5687144" y="2128396"/>
            <a:ext cx="3008994" cy="1944216"/>
          </a:xfrm>
          <a:prstGeom prst="homePlate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ts val="1000"/>
              <a:buFontTx/>
              <a:buNone/>
              <a:tabLst>
                <a:tab pos="45720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Дисскусионный кинотеатр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  целевые группы: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Норма (нормотипичные дети и подростки нормативными кризисом взросления)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Дети, испытывающие трудности в обучении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Категория детей, нуждающиеся в особом внимании в связи с высоким риском уязвимости: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Дети, находящиеся в трудной жизненной ситуации: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 Дети-сироты и дети, оставшиеся   без попечения   родителей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 Обучающиеся с ОВЗ, дети-инвалиды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 Дети с отклоняющимся поведением (девиантное поведение детей и подростков, суицидальное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поведение детей и подростков)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Одаренные дети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82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Норма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(нормотипичные дети и подростки нормативными кризисом взросления)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психологической службы в   общеобразовательных   организациях    при работе с данной категорией направлена на   развитие   личности ребенка, раскрытие   потенциала в условиях   меняющейся социальной   ситуации развития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564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marR="348615" indent="0" algn="ctr">
              <a:lnSpc>
                <a:spcPct val="107000"/>
              </a:lnSpc>
              <a:spcAft>
                <a:spcPts val="0"/>
              </a:spcAft>
              <a:buNone/>
              <a:tabLst>
                <a:tab pos="1354455" algn="l"/>
                <a:tab pos="3014980" algn="l"/>
                <a:tab pos="4775835" algn="l"/>
              </a:tabLst>
            </a:pPr>
            <a:r>
              <a:rPr lang="ru-RU" sz="35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9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норма</a:t>
            </a:r>
            <a:r>
              <a:rPr lang="ru-RU" sz="39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</a:t>
            </a:r>
            <a:r>
              <a:rPr lang="ru-RU" sz="39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  <a:r>
              <a:rPr lang="ru-RU" sz="39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39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u-RU" sz="39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9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дополнительных</a:t>
            </a:r>
            <a:r>
              <a:rPr lang="ru-RU" sz="39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39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39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9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348615" indent="0" algn="ctr">
              <a:lnSpc>
                <a:spcPct val="107000"/>
              </a:lnSpc>
              <a:spcAft>
                <a:spcPts val="0"/>
              </a:spcAft>
              <a:buNone/>
              <a:tabLst>
                <a:tab pos="1354455" algn="l"/>
                <a:tab pos="3014980" algn="l"/>
                <a:tab pos="4775835" algn="l"/>
              </a:tabLst>
            </a:pPr>
            <a:r>
              <a:rPr lang="ru-RU" sz="28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(психодиагностика,</a:t>
            </a:r>
            <a:r>
              <a:rPr lang="ru-RU" sz="28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психологическая</a:t>
            </a:r>
            <a:r>
              <a:rPr lang="ru-RU" sz="28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экспертиза</a:t>
            </a:r>
            <a:r>
              <a:rPr lang="ru-RU" sz="28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комфортности</a:t>
            </a:r>
            <a:r>
              <a:rPr lang="ru-RU" sz="28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u-RU" sz="28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28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среды,</a:t>
            </a:r>
            <a:r>
              <a:rPr lang="ru-RU" sz="28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 и просвещение субъектов образовательного</a:t>
            </a:r>
            <a:r>
              <a:rPr lang="ru-RU" sz="2800" b="1" i="1" spc="-33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процесса,</a:t>
            </a:r>
            <a:r>
              <a:rPr lang="ru-RU" sz="28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</a:t>
            </a:r>
            <a:r>
              <a:rPr lang="ru-RU" sz="28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работа,</a:t>
            </a:r>
            <a:r>
              <a:rPr lang="ru-RU" sz="2800" b="1" i="1" spc="5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психопрофилактика</a:t>
            </a:r>
            <a:r>
              <a:rPr lang="ru-RU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63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9"/>
            <a:ext cx="7632848" cy="614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6710" algn="ctr">
              <a:lnSpc>
                <a:spcPct val="107000"/>
              </a:lnSpc>
              <a:spcBef>
                <a:spcPts val="20"/>
              </a:spcBef>
              <a:spcAft>
                <a:spcPts val="0"/>
              </a:spcAft>
              <a:tabLst>
                <a:tab pos="882650" algn="l"/>
              </a:tabLst>
            </a:pPr>
            <a:r>
              <a:rPr lang="ru-RU" sz="2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информация о коррекционно-развивающей, просветительской,</a:t>
            </a:r>
            <a:r>
              <a:rPr lang="ru-RU" sz="2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развивающей, профилактической программе разделов</a:t>
            </a:r>
            <a:r>
              <a:rPr lang="ru-RU" sz="22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346710" algn="ctr">
              <a:lnSpc>
                <a:spcPct val="107000"/>
              </a:lnSpc>
              <a:spcBef>
                <a:spcPts val="20"/>
              </a:spcBef>
              <a:spcAft>
                <a:spcPts val="0"/>
              </a:spcAft>
              <a:tabLst>
                <a:tab pos="882650" algn="l"/>
              </a:tabLst>
            </a:pPr>
            <a:endParaRPr lang="ru-RU" sz="2200" b="1" i="1" dirty="0" smtClean="0">
              <a:solidFill>
                <a:srgbClr val="22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610"/>
              </a:lnSpc>
              <a:spcBef>
                <a:spcPts val="5"/>
              </a:spcBef>
              <a:spcAft>
                <a:spcPts val="0"/>
              </a:spcAft>
              <a:tabLst>
                <a:tab pos="882650" algn="l"/>
              </a:tabLst>
            </a:pPr>
            <a:r>
              <a:rPr lang="ru-RU" sz="1600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sz="2000" b="1" i="1" spc="-3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направленность</a:t>
            </a:r>
            <a:r>
              <a:rPr lang="ru-RU" sz="2000" b="1" i="1" spc="-2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00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9885" algn="just">
              <a:lnSpc>
                <a:spcPct val="10700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разработчике</a:t>
            </a:r>
            <a:r>
              <a:rPr lang="ru-RU" sz="200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месте реализации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9885" algn="just">
              <a:lnSpc>
                <a:spcPct val="10700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(название,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сайт,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телефон,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электронная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почта,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руководитель,</a:t>
            </a:r>
            <a:r>
              <a:rPr lang="ru-RU" sz="2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контактное лицо),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5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описание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целей</a:t>
            </a:r>
            <a:r>
              <a:rPr lang="ru-RU" sz="2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9885" algn="just">
              <a:lnSpc>
                <a:spcPct val="10000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целевая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аудитория,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социально-психологических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особенностей,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8615" algn="just">
              <a:lnSpc>
                <a:spcPct val="10700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-методическое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(научно-методическое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правовое</a:t>
            </a:r>
            <a:r>
              <a:rPr lang="ru-RU" sz="2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обеспечение)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1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описание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u-RU" sz="2000" b="1" i="1" spc="-3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этапов</a:t>
            </a:r>
            <a:r>
              <a:rPr lang="ru-RU" sz="2000" b="1" i="1" spc="-3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2000" b="1" i="1" spc="-3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54330" algn="just">
              <a:lnSpc>
                <a:spcPct val="10700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описание требований к специалистам, задействованным в реализации</a:t>
            </a:r>
            <a:r>
              <a:rPr lang="ru-RU" sz="20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sz="2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r>
              <a:rPr lang="ru-RU" sz="2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(технических,</a:t>
            </a:r>
            <a:r>
              <a:rPr lang="ru-RU" sz="2000" b="1" i="1" spc="-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материальных),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1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ожидаемые</a:t>
            </a:r>
            <a:r>
              <a:rPr lang="ru-RU" sz="2000" b="1" i="1" spc="-2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000" b="1" i="1" spc="-2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1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факторы,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влияющие</a:t>
            </a:r>
            <a:r>
              <a:rPr lang="ru-RU" sz="2000" b="1" i="1" spc="-2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достижение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2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882650" algn="l"/>
              </a:tabLst>
            </a:pP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сведения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000" b="1" i="1" spc="-1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апробации</a:t>
            </a:r>
            <a:r>
              <a:rPr lang="ru-RU" sz="2000" b="1" i="1" spc="-1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7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Важное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компетентностного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подхода</a:t>
            </a:r>
            <a:r>
              <a:rPr lang="ru-RU" sz="3200" b="1" i="1" spc="35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действующих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ФГОС НОО, ФГОС ООО, ФГОС СОО приобретает психолого-педагогическое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сопровождение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формирования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метапредметных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личностных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результатов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 ОО, в том числе межпредметных понятий и универсальных учебных</a:t>
            </a:r>
            <a:r>
              <a:rPr lang="ru-RU" sz="32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действий (регулятивных, познавательных, коммуникативных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8488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pPr marL="0" marR="34798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реализация развивающих </a:t>
            </a:r>
            <a:r>
              <a:rPr lang="ru-RU" sz="24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психолого-педагогических </a:t>
            </a:r>
            <a:r>
              <a:rPr lang="ru-RU" sz="24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24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24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важным</a:t>
            </a:r>
            <a:r>
              <a:rPr lang="ru-RU" sz="24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условием</a:t>
            </a:r>
            <a:r>
              <a:rPr lang="ru-RU" sz="24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4798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личностных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познавательной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сферы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4798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(памяти,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внимания,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мышления,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воображения);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Эмоционально-волевой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сферы;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4798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Интеллекта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(вербального,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невербального,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социального,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эмоционального);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Личностного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развития; </a:t>
            </a:r>
            <a:endParaRPr lang="ru-RU" b="1" i="1" dirty="0" smtClean="0">
              <a:solidFill>
                <a:srgbClr val="22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4798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Овладения</a:t>
            </a:r>
            <a:r>
              <a:rPr lang="ru-RU" b="1" i="1" spc="56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организационными</a:t>
            </a:r>
            <a:r>
              <a:rPr lang="ru-RU" b="1" i="1" spc="55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навыками, умением</a:t>
            </a:r>
            <a:r>
              <a:rPr lang="ru-RU" b="1" i="1" spc="54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проектировать</a:t>
            </a:r>
            <a:r>
              <a:rPr lang="ru-RU" b="1" i="1" spc="-34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создавать.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4798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Профилактические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будут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содействовать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формированию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толерантности,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коммуникативных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навыков,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навыков бесконфликтного общения, успешной адаптации к новым ступеням</a:t>
            </a:r>
            <a:r>
              <a:rPr lang="ru-RU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31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163195" marR="34925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реализации психолого-педагогических программ для детей целевых</a:t>
            </a:r>
            <a:r>
              <a:rPr lang="ru-RU" sz="36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 рекомендуется предусмотреть консультационную подготовку родителей</a:t>
            </a:r>
            <a:r>
              <a:rPr lang="ru-RU" sz="3600" b="1" i="1" spc="5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i="1" spc="5" dirty="0" smtClean="0">
              <a:solidFill>
                <a:srgbClr val="22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195" marR="34925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законных</a:t>
            </a:r>
            <a:r>
              <a:rPr lang="ru-RU" sz="3600" b="1" i="1" spc="200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представителей</a:t>
            </a:r>
            <a:r>
              <a:rPr lang="ru-RU" sz="3600" b="1" i="1" dirty="0" smtClean="0">
                <a:solidFill>
                  <a:srgbClr val="22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61390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1458</Words>
  <Application>Microsoft Office PowerPoint</Application>
  <PresentationFormat>Экран (4:3)</PresentationFormat>
  <Paragraphs>231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Arial</vt:lpstr>
      <vt:lpstr>Bookman Old Style</vt:lpstr>
      <vt:lpstr>Calibri</vt:lpstr>
      <vt:lpstr>Century Gothic</vt:lpstr>
      <vt:lpstr>Symbol</vt:lpstr>
      <vt:lpstr>Times New Roman</vt:lpstr>
      <vt:lpstr>Wingdings 2</vt:lpstr>
      <vt:lpstr>Wingdings 3</vt:lpstr>
      <vt:lpstr>Остин</vt:lpstr>
      <vt:lpstr>Легкий дым</vt:lpstr>
      <vt:lpstr>Муниципальное бюджетное образовательное учреждение   «Центр психолого-медико-социального сопровождения  «Росток» г. Ульяновска  (МБОУ Центр «Росток»)    Реализация программ адресной   психологической помощи детям целевых групп «Норма (нормотипичные дети и подростки с нормативным кризисом взросления)», «Дети, испытывающие трудности в обучении»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МБОУ Центр «Росток»</vt:lpstr>
      <vt:lpstr>В МБОУ Центр «Росток» с 2018 года реализуется проект для родителей «Академия взаимопонимания»</vt:lpstr>
      <vt:lpstr>Проблемы воспитания детей, которые родители отметили как  наиболее острые</vt:lpstr>
      <vt:lpstr>Проект для родителей «Академия взаимопонимания» предполагает использование фронтальных и групповых методов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Непоседа</dc:creator>
  <cp:lastModifiedBy>user</cp:lastModifiedBy>
  <cp:revision>22</cp:revision>
  <cp:lastPrinted>2021-10-05T14:19:52Z</cp:lastPrinted>
  <dcterms:created xsi:type="dcterms:W3CDTF">2020-10-21T03:11:47Z</dcterms:created>
  <dcterms:modified xsi:type="dcterms:W3CDTF">2021-10-05T14:22:16Z</dcterms:modified>
</cp:coreProperties>
</file>