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32"/>
  </p:notesMasterIdLst>
  <p:sldIdLst>
    <p:sldId id="292" r:id="rId2"/>
    <p:sldId id="301" r:id="rId3"/>
    <p:sldId id="300" r:id="rId4"/>
    <p:sldId id="257" r:id="rId5"/>
    <p:sldId id="259" r:id="rId6"/>
    <p:sldId id="302" r:id="rId7"/>
    <p:sldId id="273" r:id="rId8"/>
    <p:sldId id="275" r:id="rId9"/>
    <p:sldId id="303" r:id="rId10"/>
    <p:sldId id="269" r:id="rId11"/>
    <p:sldId id="271" r:id="rId12"/>
    <p:sldId id="281" r:id="rId13"/>
    <p:sldId id="283" r:id="rId14"/>
    <p:sldId id="285" r:id="rId15"/>
    <p:sldId id="287" r:id="rId16"/>
    <p:sldId id="289" r:id="rId17"/>
    <p:sldId id="291" r:id="rId18"/>
    <p:sldId id="304" r:id="rId19"/>
    <p:sldId id="265" r:id="rId20"/>
    <p:sldId id="267" r:id="rId21"/>
    <p:sldId id="305" r:id="rId22"/>
    <p:sldId id="261" r:id="rId23"/>
    <p:sldId id="263" r:id="rId24"/>
    <p:sldId id="306" r:id="rId25"/>
    <p:sldId id="277" r:id="rId26"/>
    <p:sldId id="279" r:id="rId27"/>
    <p:sldId id="294" r:id="rId28"/>
    <p:sldId id="296" r:id="rId29"/>
    <p:sldId id="298" r:id="rId30"/>
    <p:sldId id="299" r:id="rId3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-816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B0271D-BC09-41F1-ACFE-13E283374678}" type="datetimeFigureOut">
              <a:rPr lang="ru-RU" smtClean="0"/>
              <a:t>06.10.2021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F4115B-37E3-4438-8BA2-763CC2BF8D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13342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4CE166-D59A-44F2-9190-DB1A36A664A0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96465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92E32-AAEA-451A-B75F-7F73777E0B77}" type="datetimeFigureOut">
              <a:rPr lang="ru-RU" smtClean="0"/>
              <a:t>06.10.2021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2ABA5-17BA-4408-9D92-DC283DD24F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0523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92E32-AAEA-451A-B75F-7F73777E0B77}" type="datetimeFigureOut">
              <a:rPr lang="ru-RU" smtClean="0"/>
              <a:t>06.10.2021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2ABA5-17BA-4408-9D92-DC283DD24F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6532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92E32-AAEA-451A-B75F-7F73777E0B77}" type="datetimeFigureOut">
              <a:rPr lang="ru-RU" smtClean="0"/>
              <a:t>06.10.2021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2ABA5-17BA-4408-9D92-DC283DD24F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44839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92E32-AAEA-451A-B75F-7F73777E0B77}" type="datetimeFigureOut">
              <a:rPr lang="ru-RU" smtClean="0"/>
              <a:t>06.10.2021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2ABA5-17BA-4408-9D92-DC283DD24F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3972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92E32-AAEA-451A-B75F-7F73777E0B77}" type="datetimeFigureOut">
              <a:rPr lang="ru-RU" smtClean="0"/>
              <a:t>06.10.2021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2ABA5-17BA-4408-9D92-DC283DD24F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05312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92E32-AAEA-451A-B75F-7F73777E0B77}" type="datetimeFigureOut">
              <a:rPr lang="ru-RU" smtClean="0"/>
              <a:t>06.10.2021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2ABA5-17BA-4408-9D92-DC283DD24F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16064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92E32-AAEA-451A-B75F-7F73777E0B77}" type="datetimeFigureOut">
              <a:rPr lang="ru-RU" smtClean="0"/>
              <a:t>06.10.2021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2ABA5-17BA-4408-9D92-DC283DD24F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27974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92E32-AAEA-451A-B75F-7F73777E0B77}" type="datetimeFigureOut">
              <a:rPr lang="ru-RU" smtClean="0"/>
              <a:t>06.10.2021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2ABA5-17BA-4408-9D92-DC283DD24F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60201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92E32-AAEA-451A-B75F-7F73777E0B77}" type="datetimeFigureOut">
              <a:rPr lang="ru-RU" smtClean="0"/>
              <a:t>06.10.2021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2ABA5-17BA-4408-9D92-DC283DD24F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9302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92E32-AAEA-451A-B75F-7F73777E0B77}" type="datetimeFigureOut">
              <a:rPr lang="ru-RU" smtClean="0"/>
              <a:t>06.10.2021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34F2ABA5-17BA-4408-9D92-DC283DD24F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5510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92E32-AAEA-451A-B75F-7F73777E0B77}" type="datetimeFigureOut">
              <a:rPr lang="ru-RU" smtClean="0"/>
              <a:t>06.10.2021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2ABA5-17BA-4408-9D92-DC283DD24F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6477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92E32-AAEA-451A-B75F-7F73777E0B77}" type="datetimeFigureOut">
              <a:rPr lang="ru-RU" smtClean="0"/>
              <a:t>06.10.2021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2ABA5-17BA-4408-9D92-DC283DD24F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7729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92E32-AAEA-451A-B75F-7F73777E0B77}" type="datetimeFigureOut">
              <a:rPr lang="ru-RU" smtClean="0"/>
              <a:t>06.10.2021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2ABA5-17BA-4408-9D92-DC283DD24F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853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92E32-AAEA-451A-B75F-7F73777E0B77}" type="datetimeFigureOut">
              <a:rPr lang="ru-RU" smtClean="0"/>
              <a:t>06.10.2021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2ABA5-17BA-4408-9D92-DC283DD24F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5651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92E32-AAEA-451A-B75F-7F73777E0B77}" type="datetimeFigureOut">
              <a:rPr lang="ru-RU" smtClean="0"/>
              <a:t>06.10.2021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2ABA5-17BA-4408-9D92-DC283DD24F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8035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92E32-AAEA-451A-B75F-7F73777E0B77}" type="datetimeFigureOut">
              <a:rPr lang="ru-RU" smtClean="0"/>
              <a:t>06.10.2021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2ABA5-17BA-4408-9D92-DC283DD24F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9922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92E32-AAEA-451A-B75F-7F73777E0B77}" type="datetimeFigureOut">
              <a:rPr lang="ru-RU" smtClean="0"/>
              <a:t>06.10.2021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2ABA5-17BA-4408-9D92-DC283DD24F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4067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6D792E32-AAEA-451A-B75F-7F73777E0B77}" type="datetimeFigureOut">
              <a:rPr lang="ru-RU" smtClean="0"/>
              <a:t>06.10.2021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34F2ABA5-17BA-4408-9D92-DC283DD24F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0220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  <p:sldLayoutId id="2147483757" r:id="rId13"/>
    <p:sldLayoutId id="2147483758" r:id="rId14"/>
    <p:sldLayoutId id="2147483759" r:id="rId15"/>
    <p:sldLayoutId id="2147483760" r:id="rId16"/>
    <p:sldLayoutId id="2147483761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8786" y="510639"/>
            <a:ext cx="10640290" cy="4013860"/>
          </a:xfrm>
        </p:spPr>
        <p:txBody>
          <a:bodyPr>
            <a:normAutofit fontScale="90000"/>
          </a:bodyPr>
          <a:lstStyle/>
          <a:p>
            <a:pPr lvl="0"/>
            <a:r>
              <a:rPr lang="ru-RU" sz="4800" b="1" i="1" dirty="0">
                <a:solidFill>
                  <a:schemeClr val="accent1">
                    <a:lumMod val="50000"/>
                  </a:schemeClr>
                </a:solidFill>
              </a:rPr>
              <a:t>Реализация программ адресной психологической помощи детям целевой группы «Категории детей, нуждающиеся в особом внимании в связи с высоким риском уязвимости»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81995" y="5082639"/>
            <a:ext cx="7275407" cy="1611086"/>
          </a:xfrm>
        </p:spPr>
        <p:txBody>
          <a:bodyPr/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Музалева Дарья Александровна, педагог-психолог МБОУ Центр «Росток»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85717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>
          <a:xfrm>
            <a:off x="2187282" y="116633"/>
            <a:ext cx="7772400" cy="151216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бюджетное образовательное учреждение </a:t>
            </a:r>
            <a:br>
              <a:rPr lang="ru-RU" sz="1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«Центр психолого-медико-социального сопровождения </a:t>
            </a:r>
            <a:br>
              <a:rPr lang="ru-RU" sz="1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«Росток» г. Ульяновска</a:t>
            </a:r>
            <a:r>
              <a:rPr lang="ru-RU" sz="16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(МБОУ Центр «Росток»)</a:t>
            </a:r>
            <a:r>
              <a:rPr lang="ru-RU" sz="16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2" descr="C:\Users\User\Desktop\росток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1584" y="260649"/>
            <a:ext cx="886690" cy="669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9856" y="1340768"/>
            <a:ext cx="2664296" cy="1584176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12" name="Подзаголовок 2"/>
          <p:cNvSpPr txBox="1">
            <a:spLocks/>
          </p:cNvSpPr>
          <p:nvPr/>
        </p:nvSpPr>
        <p:spPr>
          <a:xfrm>
            <a:off x="1703512" y="2924944"/>
            <a:ext cx="8856984" cy="37444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психологического сопровождения формирования коммуникативных навыков у  аутичных детей</a:t>
            </a:r>
          </a:p>
          <a:p>
            <a:pPr>
              <a:spcBef>
                <a:spcPts val="0"/>
              </a:spcBef>
            </a:pPr>
            <a:endParaRPr lang="ru-RU" sz="1000" dirty="0">
              <a:solidFill>
                <a:srgbClr val="FF0000"/>
              </a:solidFill>
            </a:endParaRP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срок реализации: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3-5 часов  в неделю, от 15 до 30-40 минут в день</a:t>
            </a: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организации: 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рассчитана на детей 4 – 8 лет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89725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1776948" y="2780928"/>
            <a:ext cx="8603452" cy="3600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759698" y="332657"/>
            <a:ext cx="8603452" cy="107721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794198" y="332656"/>
            <a:ext cx="856895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коммуникативных навыков у детей с расстройством аутистического спектра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919536" y="2780929"/>
            <a:ext cx="8443614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</a:t>
            </a:r>
          </a:p>
          <a:p>
            <a:pPr marL="342900" indent="-342900" algn="just">
              <a:buFont typeface="Arial" charset="0"/>
              <a:buChar char="•"/>
            </a:pPr>
            <a:r>
              <a:rPr lang="ru-RU" sz="2000" b="1" i="1" dirty="0"/>
              <a:t>Формирование</a:t>
            </a:r>
            <a:r>
              <a:rPr lang="ru-RU" sz="2000" dirty="0"/>
              <a:t> </a:t>
            </a:r>
            <a:r>
              <a:rPr lang="ru-RU" sz="2000" b="1" i="1" dirty="0"/>
              <a:t>базовых коммуникативных функций</a:t>
            </a:r>
          </a:p>
          <a:p>
            <a:pPr marL="342900" indent="-342900" algn="just">
              <a:buFont typeface="Arial" charset="0"/>
              <a:buChar char="•"/>
            </a:pPr>
            <a:r>
              <a:rPr lang="ru-RU" sz="2000" dirty="0"/>
              <a:t>умения выражать просьбы/требования с использованием вербальных и невербальных средств коммуникации;</a:t>
            </a:r>
          </a:p>
          <a:p>
            <a:pPr marL="342900" indent="-342900" algn="just">
              <a:buFont typeface="Arial" charset="0"/>
              <a:buChar char="•"/>
            </a:pPr>
            <a:r>
              <a:rPr lang="ru-RU" sz="2000" b="1" i="1" dirty="0"/>
              <a:t>Формирование</a:t>
            </a:r>
            <a:r>
              <a:rPr lang="ru-RU" sz="2000" b="1" dirty="0"/>
              <a:t> </a:t>
            </a:r>
            <a:r>
              <a:rPr lang="ru-RU" sz="2000" b="1" i="1" dirty="0" err="1"/>
              <a:t>социоэмоциональных</a:t>
            </a:r>
            <a:r>
              <a:rPr lang="ru-RU" sz="2000" b="1" i="1" dirty="0"/>
              <a:t> навыков</a:t>
            </a:r>
          </a:p>
          <a:p>
            <a:pPr marL="342900" indent="-342900" algn="just">
              <a:buFont typeface="Arial" charset="0"/>
              <a:buChar char="•"/>
            </a:pPr>
            <a:r>
              <a:rPr lang="ru-RU" sz="2000" dirty="0"/>
              <a:t>навыков адекватного выражения эмоций и сообщения о своих чувствах с использованием вербальных и невербальных средств коммуникации;</a:t>
            </a:r>
            <a:endParaRPr lang="ru-RU" sz="2000" b="1" i="1" dirty="0"/>
          </a:p>
          <a:p>
            <a:pPr marL="342900" indent="-342900" algn="just">
              <a:buFont typeface="Arial" charset="0"/>
              <a:buChar char="•"/>
            </a:pPr>
            <a:r>
              <a:rPr lang="ru-RU" sz="2000" b="1" i="1" dirty="0"/>
              <a:t>Формирование</a:t>
            </a:r>
            <a:r>
              <a:rPr lang="ru-RU" sz="2000" dirty="0"/>
              <a:t> </a:t>
            </a:r>
            <a:r>
              <a:rPr lang="ru-RU" sz="2000" b="1" i="1" dirty="0"/>
              <a:t>диалоговых навыков</a:t>
            </a:r>
          </a:p>
          <a:p>
            <a:pPr marL="342900" indent="-342900" algn="just">
              <a:buFont typeface="Arial" charset="0"/>
              <a:buChar char="•"/>
            </a:pPr>
            <a:r>
              <a:rPr lang="ru-RU" sz="2000" dirty="0"/>
              <a:t>вербальных диалоговых навыков: умения инициировать и завершить диалог стандартной фразой; разъяснить ситуацию или проявить настойчивость, повторяя сообщение; поддержать разговор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9" name="Picture 7" descr="C:\Users\User\Desktop\росток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5560" y="1734382"/>
            <a:ext cx="857126" cy="647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Стрелка вниз 15"/>
          <p:cNvSpPr/>
          <p:nvPr/>
        </p:nvSpPr>
        <p:spPr>
          <a:xfrm>
            <a:off x="5630880" y="1545507"/>
            <a:ext cx="792088" cy="1024880"/>
          </a:xfrm>
          <a:prstGeom prst="down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7774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>
          <a:xfrm>
            <a:off x="2187282" y="116633"/>
            <a:ext cx="7772400" cy="151216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бюджетное образовательное учреждение </a:t>
            </a:r>
            <a:br>
              <a:rPr lang="ru-RU" sz="1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«Центр психолого-медико-социального сопровождения </a:t>
            </a:r>
            <a:br>
              <a:rPr lang="ru-RU" sz="1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«Росток» г. Ульяновска</a:t>
            </a:r>
            <a:r>
              <a:rPr lang="ru-RU" sz="16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(МБОУ Центр «Росток»)</a:t>
            </a:r>
            <a:r>
              <a:rPr lang="ru-RU" sz="16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2" descr="C:\Users\User\Desktop\росток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1584" y="260649"/>
            <a:ext cx="886690" cy="669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Подзаголовок 2"/>
          <p:cNvSpPr txBox="1">
            <a:spLocks/>
          </p:cNvSpPr>
          <p:nvPr/>
        </p:nvSpPr>
        <p:spPr>
          <a:xfrm>
            <a:off x="1524000" y="1628802"/>
            <a:ext cx="9144000" cy="54005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«Тропинка к сердцу»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психолого-педагогического сопровождения семей, воспитывающих детей с ограниченными возможностями здоровья</a:t>
            </a:r>
          </a:p>
          <a:p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организации:</a:t>
            </a: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состоит из 5 блоков:</a:t>
            </a: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1.Диагностический блок (диагностика позиции родителей, особенностей детско-родительских отношений, воспитательных умений родителей, динамики развития семейной ситуации)</a:t>
            </a: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2.Развивающий блок (тренинги общения для родителей, имеющих детей с особыми возможностями здоровья, родительской позиции)</a:t>
            </a: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3.Просветительский блок (памятки, буклеты, рекомендации)</a:t>
            </a: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4.Консультативный блок (особенности консультирования родителей, имеющих детей с ОВЗ, этапы консультирования)</a:t>
            </a: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5.Профилактический блок (тренинги профилактики эмоционального выгорания, снятия напряжения, формирования жизненной стойкости)</a:t>
            </a:r>
          </a:p>
          <a:p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06962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1725198" y="3068668"/>
            <a:ext cx="8603452" cy="288061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759698" y="332657"/>
            <a:ext cx="8603452" cy="1417521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794198" y="332656"/>
            <a:ext cx="856895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оказание психологической помощи родителям в вопросах воспитания, развития и поддержки детей с ОВЗ.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759698" y="2821422"/>
            <a:ext cx="856895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</a:t>
            </a:r>
          </a:p>
          <a:p>
            <a:pPr marL="342900" indent="-342900">
              <a:buFont typeface="Arial" charset="0"/>
              <a:buChar char="•"/>
            </a:pPr>
            <a:r>
              <a:rPr lang="ru-RU" sz="2000" dirty="0"/>
              <a:t>Выявление особенностей взаимодействия родителей с ребенком с ОВЗ, родительской позиции в вопросах воспитания, развития и поддержки детей с ОВЗ, динамики семейной ситуации.</a:t>
            </a:r>
          </a:p>
          <a:p>
            <a:pPr marL="342900" indent="-342900">
              <a:buFont typeface="Arial" charset="0"/>
              <a:buChar char="•"/>
            </a:pPr>
            <a:r>
              <a:rPr lang="ru-RU" sz="2000" dirty="0"/>
              <a:t>Развитие психологической компетентности родителей в вопросах воспитания, развития и поддержки детей с ОВЗ.</a:t>
            </a:r>
          </a:p>
          <a:p>
            <a:pPr marL="342900" indent="-342900">
              <a:buFont typeface="Arial" charset="0"/>
              <a:buChar char="•"/>
            </a:pPr>
            <a:r>
              <a:rPr lang="ru-RU" sz="2000" dirty="0"/>
              <a:t>Освоение эффективных способов взаимодействия, оказания психологической поддержки ребенку с ОВЗ.</a:t>
            </a:r>
          </a:p>
          <a:p>
            <a:pPr marL="342900" indent="-342900">
              <a:buFont typeface="Arial" charset="0"/>
              <a:buChar char="•"/>
            </a:pPr>
            <a:r>
              <a:rPr lang="ru-RU" sz="2000" dirty="0"/>
              <a:t>Создание условий для осознания родительской позиции, формирования жизненной стойкости, профилактики последствий стрессовых ситуаций.</a:t>
            </a:r>
          </a:p>
          <a:p>
            <a:pPr algn="just"/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9" name="Picture 7" descr="C:\Users\User\Desktop\росток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9616" y="1916832"/>
            <a:ext cx="857126" cy="647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Стрелка вниз 15"/>
          <p:cNvSpPr/>
          <p:nvPr/>
        </p:nvSpPr>
        <p:spPr>
          <a:xfrm>
            <a:off x="5665380" y="1982280"/>
            <a:ext cx="792088" cy="826567"/>
          </a:xfrm>
          <a:prstGeom prst="down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0230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>
          <a:xfrm>
            <a:off x="2187282" y="116633"/>
            <a:ext cx="7772400" cy="151216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бюджетное образовательное учреждение </a:t>
            </a:r>
            <a:br>
              <a:rPr lang="ru-RU" sz="1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«Центр психолого-медико-социального сопровождения </a:t>
            </a:r>
            <a:br>
              <a:rPr lang="ru-RU" sz="1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«Росток» г. Ульяновска</a:t>
            </a:r>
            <a:r>
              <a:rPr lang="ru-RU" sz="16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(МБОУ Центр «Росток»)</a:t>
            </a:r>
            <a:r>
              <a:rPr lang="ru-RU" sz="16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2" descr="C:\Users\User\Desktop\росток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1584" y="260649"/>
            <a:ext cx="886690" cy="669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Подзаголовок 2"/>
          <p:cNvSpPr txBox="1">
            <a:spLocks/>
          </p:cNvSpPr>
          <p:nvPr/>
        </p:nvSpPr>
        <p:spPr>
          <a:xfrm>
            <a:off x="1703512" y="1628802"/>
            <a:ext cx="8856984" cy="50405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психологического   сопровождения 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детей  с ДЦП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дошкольном образовательном учреждении</a:t>
            </a:r>
          </a:p>
          <a:p>
            <a:pPr marL="0" indent="0" algn="ctr">
              <a:spcBef>
                <a:spcPts val="0"/>
              </a:spcBef>
              <a:buNone/>
            </a:pP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организации: 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рассчитана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детей дошкольного возраста,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реализуется на базе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ДОУ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27054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Скругленный прямоугольник 15"/>
          <p:cNvSpPr/>
          <p:nvPr/>
        </p:nvSpPr>
        <p:spPr>
          <a:xfrm>
            <a:off x="1725198" y="3421626"/>
            <a:ext cx="8603452" cy="245564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759698" y="332657"/>
            <a:ext cx="8603452" cy="126188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794198" y="332656"/>
            <a:ext cx="8568952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коррекция и развитие сенсорно-перцептивных и интеллектуальных процессов у дошкольника с ДЦП.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794198" y="3284984"/>
            <a:ext cx="856895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</a:t>
            </a:r>
          </a:p>
          <a:p>
            <a:pPr algn="just"/>
            <a:r>
              <a:rPr lang="ru-RU" sz="2400" dirty="0"/>
              <a:t> •</a:t>
            </a:r>
            <a:r>
              <a:rPr lang="ru-RU" sz="2000" dirty="0"/>
              <a:t>Развитие познавательных процессов: восприятия, памяти, мыслительных операций, коррекция внимания, развитие пространственно-временных представлений, общей и мелкой моторики.</a:t>
            </a:r>
          </a:p>
          <a:p>
            <a:pPr algn="just"/>
            <a:r>
              <a:rPr lang="ru-RU" sz="2000" dirty="0"/>
              <a:t>•Обучение игровым навыкам, навыкам произвольного поведения.</a:t>
            </a:r>
          </a:p>
          <a:p>
            <a:pPr algn="just"/>
            <a:r>
              <a:rPr lang="ru-RU" sz="2000" dirty="0"/>
              <a:t>•Снижение эмоционального и мышечного напряжения, развитие коммуникативных навыков, навыков взаимодействия с педагогом с целью профилактики дезадаптации к условиям ДОУ.</a:t>
            </a:r>
          </a:p>
          <a:p>
            <a:pPr algn="just"/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9" name="Picture 7" descr="C:\Users\User\Desktop\росток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3592" y="1988840"/>
            <a:ext cx="857126" cy="647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Стрелка вниз 16"/>
          <p:cNvSpPr/>
          <p:nvPr/>
        </p:nvSpPr>
        <p:spPr>
          <a:xfrm>
            <a:off x="5519936" y="1844824"/>
            <a:ext cx="1205595" cy="1312912"/>
          </a:xfrm>
          <a:prstGeom prst="down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8251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>
          <a:xfrm>
            <a:off x="2187282" y="116633"/>
            <a:ext cx="7772400" cy="151216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бюджетное образовательное учреждение </a:t>
            </a:r>
            <a:br>
              <a:rPr lang="ru-RU" sz="1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«Центр психолого-медико-социального сопровождения </a:t>
            </a:r>
            <a:br>
              <a:rPr lang="ru-RU" sz="1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«Росток» г. Ульяновска</a:t>
            </a:r>
            <a:r>
              <a:rPr lang="ru-RU" sz="16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(МБОУ Центр «Росток»)</a:t>
            </a:r>
            <a:r>
              <a:rPr lang="ru-RU" sz="16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2" descr="C:\Users\User\Desktop\росток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1584" y="260649"/>
            <a:ext cx="886690" cy="669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Подзаголовок 2"/>
          <p:cNvSpPr txBox="1">
            <a:spLocks/>
          </p:cNvSpPr>
          <p:nvPr/>
        </p:nvSpPr>
        <p:spPr>
          <a:xfrm>
            <a:off x="1703512" y="1628802"/>
            <a:ext cx="8856984" cy="50405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психологического   сопровождения 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слабослышащих детей в образовательной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школе на начальном  этапе обучения </a:t>
            </a:r>
          </a:p>
          <a:p>
            <a:pPr marL="0" indent="0" algn="ctr">
              <a:spcBef>
                <a:spcPts val="0"/>
              </a:spcBef>
              <a:buNone/>
            </a:pPr>
            <a:endParaRPr lang="ru-RU" sz="1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RU" sz="1000" dirty="0">
              <a:solidFill>
                <a:srgbClr val="FF0000"/>
              </a:solidFill>
            </a:endParaRP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срок реализации: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раз в неделю по 40 минут (32 занятия в год)</a:t>
            </a: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организации: 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рассчитана на детей 6-9 лет с учетом возрастных особенностей, предложены организационные формы, содержание, основные методы, и приемы взаимодействия взрослого и ребенка в процессе коррекционно-развивающего обучения в целях максимальной нормализации и восстановления утраченной целостности развития.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56061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1725198" y="3356992"/>
            <a:ext cx="8603452" cy="252028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Основные задачи:</a:t>
            </a:r>
          </a:p>
          <a:p>
            <a:pPr algn="ctr"/>
            <a:r>
              <a:rPr lang="ru-RU" dirty="0"/>
              <a:t>	</a:t>
            </a:r>
          </a:p>
          <a:p>
            <a:pPr algn="ctr"/>
            <a:r>
              <a:rPr lang="ru-RU" dirty="0"/>
              <a:t>1.Развитие познавательных психических процессов (восприятия, памяти,</a:t>
            </a:r>
          </a:p>
          <a:p>
            <a:pPr algn="ctr"/>
            <a:r>
              <a:rPr lang="ru-RU" dirty="0"/>
              <a:t>внимания, мышления, воображения)</a:t>
            </a:r>
          </a:p>
          <a:p>
            <a:pPr algn="ctr"/>
            <a:r>
              <a:rPr lang="ru-RU" dirty="0"/>
              <a:t>2.Развитие мышления: операций анализа, синтеза, сравнения, обобщения,</a:t>
            </a:r>
          </a:p>
          <a:p>
            <a:pPr algn="ctr"/>
            <a:r>
              <a:rPr lang="ru-RU" dirty="0"/>
              <a:t>классификации.</a:t>
            </a:r>
          </a:p>
          <a:p>
            <a:pPr algn="ctr"/>
            <a:r>
              <a:rPr lang="ru-RU" dirty="0"/>
              <a:t>3.Развитие способности ориентироваться в пространстве и на плоскости.</a:t>
            </a:r>
          </a:p>
          <a:p>
            <a:pPr algn="ctr"/>
            <a:r>
              <a:rPr lang="ru-RU" dirty="0"/>
              <a:t>4.Развитие волевых процессов (произвольности).</a:t>
            </a:r>
          </a:p>
          <a:p>
            <a:pPr algn="ctr"/>
            <a:r>
              <a:rPr lang="ru-RU" dirty="0"/>
              <a:t>5.Развитие мелкой моторики и зрительно-моторной координации.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759698" y="332657"/>
            <a:ext cx="8603452" cy="126188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Цель программы:</a:t>
            </a:r>
          </a:p>
          <a:p>
            <a:pPr algn="ctr"/>
            <a:endParaRPr lang="ru-RU" dirty="0"/>
          </a:p>
          <a:p>
            <a:pPr algn="ctr"/>
            <a:r>
              <a:rPr lang="ru-RU" dirty="0"/>
              <a:t> Формирование интеллектуального потенциала слабослышащих школьников на начальном этапе обучения посредством активизации психических процессов и мыслительных операций.</a:t>
            </a:r>
          </a:p>
        </p:txBody>
      </p:sp>
      <p:pic>
        <p:nvPicPr>
          <p:cNvPr id="3079" name="Picture 7" descr="C:\Users\User\Desktop\росток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7117" y="1988840"/>
            <a:ext cx="857126" cy="647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Стрелка вниз 15"/>
          <p:cNvSpPr/>
          <p:nvPr/>
        </p:nvSpPr>
        <p:spPr>
          <a:xfrm>
            <a:off x="5693014" y="1844824"/>
            <a:ext cx="1051058" cy="1224136"/>
          </a:xfrm>
          <a:prstGeom prst="down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5127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13808" y="2573594"/>
            <a:ext cx="10018713" cy="1752599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Дети с отклоняющимся поведением (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девиантное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поведение детей и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подростков)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257236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03512" y="332656"/>
            <a:ext cx="8507288" cy="6263754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ru-RU" sz="1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бюджетное образовательное учреждение </a:t>
            </a:r>
            <a:br>
              <a:rPr lang="ru-RU" sz="1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«Центр психолого-медико-социального сопровождения </a:t>
            </a:r>
            <a:br>
              <a:rPr lang="ru-RU" sz="1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«Росток» г. Ульяновска</a:t>
            </a:r>
            <a:r>
              <a:rPr lang="ru-RU" sz="1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(МБОУ Центр «Росток»)</a:t>
            </a:r>
            <a:endParaRPr lang="ru-RU" sz="1800" dirty="0"/>
          </a:p>
          <a:p>
            <a:pPr marL="0" indent="0" algn="ctr">
              <a:buNone/>
            </a:pP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Курс «Мой выбор»</a:t>
            </a:r>
            <a:endParaRPr lang="ru-RU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b="1" dirty="0"/>
              <a:t> </a:t>
            </a:r>
          </a:p>
          <a:p>
            <a:pPr marL="0" indent="0">
              <a:buNone/>
            </a:pPr>
            <a:endParaRPr lang="ru-RU" sz="2000" b="1" dirty="0"/>
          </a:p>
          <a:p>
            <a:pPr marL="0" indent="0">
              <a:buNone/>
            </a:pPr>
            <a:endParaRPr lang="ru-RU" sz="2000" b="1" dirty="0"/>
          </a:p>
          <a:p>
            <a:pPr marL="0" indent="0">
              <a:buNone/>
            </a:pPr>
            <a:endParaRPr lang="ru-RU" sz="2000" b="1" dirty="0"/>
          </a:p>
          <a:p>
            <a:pPr marL="0" indent="0">
              <a:buNone/>
            </a:pPr>
            <a:endParaRPr lang="ru-RU" sz="2000" b="1" dirty="0"/>
          </a:p>
          <a:p>
            <a:pPr marL="0" indent="0">
              <a:buNone/>
            </a:pPr>
            <a:endParaRPr lang="ru-RU" sz="2000" b="1" dirty="0"/>
          </a:p>
          <a:p>
            <a:pPr marL="0" indent="0">
              <a:buNone/>
            </a:pPr>
            <a:endParaRPr lang="ru-RU" sz="2000" b="1" dirty="0"/>
          </a:p>
          <a:p>
            <a:pPr marL="0" indent="0">
              <a:buNone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Срок </a:t>
            </a:r>
            <a:r>
              <a:rPr lang="ru-RU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реализации: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раз в неделю по 40 минут (32 часа)</a:t>
            </a:r>
          </a:p>
          <a:p>
            <a:pPr marL="0" indent="0">
              <a:buNone/>
            </a:pP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Занятия проводятся в течение всего учебного года.</a:t>
            </a:r>
          </a:p>
          <a:p>
            <a:pPr marL="0" indent="0">
              <a:buNone/>
            </a:pPr>
            <a:endParaRPr lang="ru-RU" sz="900" b="1" dirty="0"/>
          </a:p>
          <a:p>
            <a:pPr marL="0" indent="0">
              <a:buNone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организации:</a:t>
            </a:r>
          </a:p>
          <a:p>
            <a:pPr marL="0" indent="0" algn="just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Предназначен для подростков 13-15 лет, реализуется в МБОУ Центр «Росток» и объединяет в себе различные виды и формы деятельности. Осуществляется межведомственное взаимодействие: приглашаются священники, сотрудники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КпДН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представители правовых структур.</a:t>
            </a:r>
          </a:p>
        </p:txBody>
      </p:sp>
      <p:pic>
        <p:nvPicPr>
          <p:cNvPr id="5" name="Рисунок 4" descr="C:\Users\user\Desktop\6RoDA8fXy0A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3040" y="1844824"/>
            <a:ext cx="2088232" cy="232717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C:\Users\User\Desktop\росток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078" y="4005064"/>
            <a:ext cx="952500" cy="719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75560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4411" y="0"/>
            <a:ext cx="10897590" cy="6858000"/>
          </a:xfrm>
        </p:spPr>
        <p:txBody>
          <a:bodyPr>
            <a:normAutofit/>
          </a:bodyPr>
          <a:lstStyle/>
          <a:p>
            <a:r>
              <a:rPr lang="ru-RU" sz="3600" b="1" dirty="0">
                <a:solidFill>
                  <a:schemeClr val="accent1">
                    <a:lumMod val="50000"/>
                  </a:schemeClr>
                </a:solidFill>
              </a:rPr>
              <a:t>Категории детей, нуждающиеся в особом внимании в связи с </a:t>
            </a: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высоким</a:t>
            </a:r>
            <a:r>
              <a:rPr lang="ru-RU" sz="3600" b="1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36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3600" b="1" dirty="0">
                <a:solidFill>
                  <a:schemeClr val="accent1">
                    <a:lumMod val="50000"/>
                  </a:schemeClr>
                </a:solidFill>
              </a:rPr>
              <a:t>риском уязвимости: </a:t>
            </a:r>
            <a:r>
              <a:rPr lang="ru-RU" sz="3100" b="1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31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3100" b="1" i="1" dirty="0">
                <a:solidFill>
                  <a:schemeClr val="accent1">
                    <a:lumMod val="75000"/>
                  </a:schemeClr>
                </a:solidFill>
              </a:rPr>
              <a:t>1) Дети, находящиеся в трудной жизненной ситуации: </a:t>
            </a:r>
            <a:br>
              <a:rPr lang="ru-RU" sz="3100" b="1" i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3100" dirty="0">
                <a:solidFill>
                  <a:schemeClr val="accent1">
                    <a:lumMod val="50000"/>
                  </a:schemeClr>
                </a:solidFill>
              </a:rPr>
              <a:t>1.1) Дети-сироты и дети, оставшиеся без попечения родителей </a:t>
            </a:r>
            <a:br>
              <a:rPr lang="ru-RU" sz="31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3100" dirty="0">
                <a:solidFill>
                  <a:schemeClr val="accent1">
                    <a:lumMod val="50000"/>
                  </a:schemeClr>
                </a:solidFill>
              </a:rPr>
              <a:t>1.2) Обучающиеся с ОВЗ, дети-инвалиды </a:t>
            </a:r>
            <a:br>
              <a:rPr lang="ru-RU" sz="31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3100" dirty="0">
                <a:solidFill>
                  <a:schemeClr val="accent1">
                    <a:lumMod val="50000"/>
                  </a:schemeClr>
                </a:solidFill>
              </a:rPr>
              <a:t>1.3) Дети с отклоняющимся поведением (девиантное поведение детей и подростков, суицидальное поведение детей и подростков) </a:t>
            </a:r>
            <a:br>
              <a:rPr lang="ru-RU" sz="31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3100" b="1" i="1" dirty="0">
                <a:solidFill>
                  <a:schemeClr val="accent1">
                    <a:lumMod val="75000"/>
                  </a:schemeClr>
                </a:solidFill>
              </a:rPr>
              <a:t>2) Одаренные дети.</a:t>
            </a:r>
            <a:r>
              <a:rPr lang="ru-RU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126303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1734486" y="2435492"/>
            <a:ext cx="8603452" cy="4305877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759698" y="332657"/>
            <a:ext cx="8603452" cy="144016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794198" y="332657"/>
            <a:ext cx="8568952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первичная профилактика наркозависимости через самопознание, самовоспитание, повышение уровня жизненной компетентности школьников и выработку навыков здорового стиля жизни.</a:t>
            </a:r>
          </a:p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919536" y="2456796"/>
            <a:ext cx="844361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   здорового    жизненного    стиля    и    личностных    ресурсов, препятствующих злоупотреблению наркотическими и другими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психоактивными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веществами;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информирование о действиях и последствиях злоупотребления  наркотическими  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психоактивными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веществами, связи злоупотребления наркотиками с особенностями личности;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развитие личностных ресурсов, способствующих формированию здорового жизненного стиля;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развитие стратегий и навыков поведения, ведущего к здоровью и препятствующего злоупотреблению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психоактивными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веществами;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формирование у подростков первичных умений анализировать любую социальную ситуацию, представляющую возможность делать  выбор, принимая  на  себя  личную ответственность за свое решение.</a:t>
            </a:r>
          </a:p>
          <a:p>
            <a:pPr algn="just"/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9" name="Picture 7" descr="C:\Users\User\Desktop\росток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9415" y="1842934"/>
            <a:ext cx="713110" cy="538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Стрелка вниз 15"/>
          <p:cNvSpPr/>
          <p:nvPr/>
        </p:nvSpPr>
        <p:spPr>
          <a:xfrm>
            <a:off x="5519937" y="1905492"/>
            <a:ext cx="621407" cy="413283"/>
          </a:xfrm>
          <a:prstGeom prst="down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5558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54814" y="2145890"/>
            <a:ext cx="10018713" cy="1752599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Дети с отклоняющимся поведением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(суицидальное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поведение детей и подростков)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98286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87282" y="116633"/>
            <a:ext cx="7772400" cy="1512169"/>
          </a:xfrm>
        </p:spPr>
        <p:txBody>
          <a:bodyPr>
            <a:noAutofit/>
          </a:bodyPr>
          <a:lstStyle/>
          <a:p>
            <a:r>
              <a:rPr lang="ru-RU" sz="1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бюджетное образовательное учреждение </a:t>
            </a:r>
            <a:br>
              <a:rPr lang="ru-RU" sz="1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«Центр психолого-медико-социального сопровождения </a:t>
            </a:r>
            <a:br>
              <a:rPr lang="ru-RU" sz="1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«Росток» г. Ульяновска</a:t>
            </a:r>
            <a:r>
              <a:rPr lang="ru-RU" sz="16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(МБОУ Центр «Росток»)</a:t>
            </a:r>
            <a:r>
              <a:rPr lang="ru-RU" sz="16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03512" y="2924944"/>
            <a:ext cx="8856984" cy="3744416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</a:pP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spcBef>
                <a:spcPts val="0"/>
              </a:spcBef>
            </a:pP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тренинговых занятий для подростков</a:t>
            </a: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профилактике суицидального поведения</a:t>
            </a: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«Мы выбираем жизнь»</a:t>
            </a:r>
          </a:p>
          <a:p>
            <a:pPr>
              <a:spcBef>
                <a:spcPts val="0"/>
              </a:spcBef>
            </a:pP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 реализации: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раз в неделю по 60 минут (16 часов)</a:t>
            </a:r>
          </a:p>
          <a:p>
            <a:pPr algn="l"/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организации: </a:t>
            </a:r>
          </a:p>
          <a:p>
            <a:pPr algn="l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предназначен для подростков 13-17 лет, реализуется в МБОУ Центр «Росток» и объединяет в себе различные формы деятельности (диагностика,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тренинговые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занятия, мини-лекции, мозговой штурм, обсуждения, игры,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квесты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пр.)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 descr="https://4.bp.blogspot.com/-4tc_Ay3i9XA/WgFyij-JnRI/AAAAAAAAAJU/lqFIqRTdszMrAFHh1SS6OjaFhWhl9hNJACLcBGAs/s1600/pupil_10%25281%2529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7848" y="1340768"/>
            <a:ext cx="2376264" cy="151216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C:\Users\User\Desktop\росток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1584" y="260649"/>
            <a:ext cx="886690" cy="669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7699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1725198" y="3068668"/>
            <a:ext cx="8603452" cy="360069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759698" y="332657"/>
            <a:ext cx="8603452" cy="1692771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794198" y="332657"/>
            <a:ext cx="8568952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способствовать профилактике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аутоагрессивного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девиантного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поведения у подростков путем формирования у подростков умения анализировать социальную действительность, делать обоснованный выбор, принимать на себя ответственность за свое решение.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909152" y="2941712"/>
            <a:ext cx="8453998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</a:t>
            </a:r>
          </a:p>
          <a:p>
            <a:pPr marL="342900" indent="-342900" algn="just">
              <a:buFont typeface="Arial" charset="0"/>
              <a:buChar char="•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Я-концепции и позитивного отношения к себе;</a:t>
            </a:r>
          </a:p>
          <a:p>
            <a:pPr algn="just"/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charset="0"/>
              <a:buChar char="•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морального сознания и ориентировки учащегося в сфере нравственно-этических отношений, ценности жизни человека;</a:t>
            </a:r>
          </a:p>
          <a:p>
            <a:pPr lvl="0"/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charset="0"/>
              <a:buChar char="•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навыков самоконтроля и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амооценивания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lvl="0"/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charset="0"/>
              <a:buChar char="•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навыков эффективной коммуникации (учёт разных мнений, овладение средствами реше­ния коммуникативных задач; </a:t>
            </a:r>
          </a:p>
          <a:p>
            <a:pPr lvl="0"/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charset="0"/>
              <a:buChar char="•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умение договариваться, находить общее решение, разрешать конфликты);</a:t>
            </a:r>
          </a:p>
          <a:p>
            <a:pPr lvl="0"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формирование личностной рефлексии. </a:t>
            </a:r>
          </a:p>
          <a:p>
            <a:pPr marL="342900" indent="-342900" algn="just">
              <a:buFont typeface="Arial" charset="0"/>
              <a:buChar char="•"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9" name="Picture 7" descr="C:\Users\User\Desktop\росток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5600" y="2136347"/>
            <a:ext cx="857126" cy="647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Стрелка вниз 7"/>
          <p:cNvSpPr/>
          <p:nvPr/>
        </p:nvSpPr>
        <p:spPr>
          <a:xfrm>
            <a:off x="5693014" y="2115146"/>
            <a:ext cx="792088" cy="826567"/>
          </a:xfrm>
          <a:prstGeom prst="down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8098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1" y="2337619"/>
            <a:ext cx="10018713" cy="1752599"/>
          </a:xfrm>
        </p:spPr>
        <p:txBody>
          <a:bodyPr/>
          <a:lstStyle/>
          <a:p>
            <a:r>
              <a:rPr lang="ru-RU" b="1" i="1" dirty="0">
                <a:solidFill>
                  <a:schemeClr val="accent1">
                    <a:lumMod val="75000"/>
                  </a:schemeClr>
                </a:solidFill>
              </a:rPr>
              <a:t>Одаренные дети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3166796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>
          <a:xfrm>
            <a:off x="2187282" y="116633"/>
            <a:ext cx="7772400" cy="151216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бюджетное образовательное учреждение </a:t>
            </a:r>
            <a:br>
              <a:rPr lang="ru-RU" sz="1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«Центр психолого-медико-социального сопровождения </a:t>
            </a:r>
            <a:br>
              <a:rPr lang="ru-RU" sz="1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«Росток» г. Ульяновска</a:t>
            </a:r>
            <a:r>
              <a:rPr lang="ru-RU" sz="16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(МБОУ Центр «Росток»)</a:t>
            </a:r>
            <a:r>
              <a:rPr lang="ru-RU" sz="16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2" descr="C:\Users\User\Desktop\росток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1584" y="260649"/>
            <a:ext cx="886690" cy="669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Подзаголовок 2"/>
          <p:cNvSpPr txBox="1">
            <a:spLocks/>
          </p:cNvSpPr>
          <p:nvPr/>
        </p:nvSpPr>
        <p:spPr>
          <a:xfrm>
            <a:off x="1703512" y="1628802"/>
            <a:ext cx="8856984" cy="504055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психологического сопровождения   одаренных детей  в  образовательном  учреждении</a:t>
            </a:r>
          </a:p>
          <a:p>
            <a:pPr marL="0" indent="0" algn="ctr">
              <a:spcBef>
                <a:spcPts val="0"/>
              </a:spcBef>
              <a:buNone/>
            </a:pP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endParaRPr lang="ru-RU" sz="1000" dirty="0">
              <a:solidFill>
                <a:srgbClr val="FF0000"/>
              </a:solidFill>
            </a:endParaRPr>
          </a:p>
          <a:p>
            <a:pPr algn="just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Срок реализации: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занятий для дошкольников - 34 занятия, 1 раз в неделю по 30 минут. Программа занятий для младших школьников - 15 занятий по 40 минут.</a:t>
            </a: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организации: 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сопровождения одарённых детей рассчитана на дошкольный  и школьный возраст. 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состоит из следующих блоков: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диагностический блок;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развивающий блок;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 родителями.</a:t>
            </a:r>
          </a:p>
        </p:txBody>
      </p:sp>
    </p:spTree>
    <p:extLst>
      <p:ext uri="{BB962C8B-B14F-4D97-AF65-F5344CB8AC3E}">
        <p14:creationId xmlns:p14="http://schemas.microsoft.com/office/powerpoint/2010/main" val="216288132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1725198" y="3068668"/>
            <a:ext cx="8603452" cy="288061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759698" y="332657"/>
            <a:ext cx="8603452" cy="1417521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794198" y="332656"/>
            <a:ext cx="856895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выявление и развитие одарённых детей в условиях образовательной организации.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828876" y="3179590"/>
            <a:ext cx="8568952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выявление одарённых детей;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поисковой активности, мыслительной деятельности и дивергентного мышления;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условий для совместной деятельности детей и родителей.</a:t>
            </a:r>
          </a:p>
        </p:txBody>
      </p:sp>
      <p:pic>
        <p:nvPicPr>
          <p:cNvPr id="3079" name="Picture 7" descr="C:\Users\User\Desktop\росток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9616" y="1916832"/>
            <a:ext cx="857126" cy="647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Стрелка вниз 15"/>
          <p:cNvSpPr/>
          <p:nvPr/>
        </p:nvSpPr>
        <p:spPr>
          <a:xfrm>
            <a:off x="5665380" y="1982280"/>
            <a:ext cx="792088" cy="826567"/>
          </a:xfrm>
          <a:prstGeom prst="down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1548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>
          <a:xfrm>
            <a:off x="2187282" y="116633"/>
            <a:ext cx="7772400" cy="151216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бюджетное образовательное учреждение </a:t>
            </a:r>
            <a:br>
              <a:rPr lang="ru-RU" sz="1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«Центр психолого-медико-социального сопровождения </a:t>
            </a:r>
            <a:br>
              <a:rPr lang="ru-RU" sz="1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«Росток» г. Ульяновска</a:t>
            </a:r>
            <a:r>
              <a:rPr lang="ru-RU" sz="16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(МБОУ Центр «Росток»)</a:t>
            </a:r>
            <a:r>
              <a:rPr lang="ru-RU" sz="16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2" descr="C:\Users\User\Desktop\росток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1584" y="260649"/>
            <a:ext cx="886690" cy="669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Подзаголовок 2"/>
          <p:cNvSpPr txBox="1">
            <a:spLocks/>
          </p:cNvSpPr>
          <p:nvPr/>
        </p:nvSpPr>
        <p:spPr>
          <a:xfrm>
            <a:off x="1703512" y="1628802"/>
            <a:ext cx="8856984" cy="50405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Дополнительная общеобразовательная   программа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социально-педагогической направленности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«Развитие профессионального самоопределения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учащихся  15-17 лет»</a:t>
            </a:r>
          </a:p>
          <a:p>
            <a:pPr>
              <a:spcBef>
                <a:spcPts val="0"/>
              </a:spcBef>
            </a:pPr>
            <a:endParaRPr lang="ru-RU" sz="1000" dirty="0">
              <a:solidFill>
                <a:srgbClr val="FF0000"/>
              </a:solidFill>
            </a:endParaRP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срок реализации: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раз в неделю по 40 минут (32 занятия в год)</a:t>
            </a: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организации: 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рассчитана на детей 15 – 17 лет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264682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1725198" y="2585516"/>
            <a:ext cx="8603452" cy="357978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759698" y="332657"/>
            <a:ext cx="8603452" cy="107800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794198" y="332656"/>
            <a:ext cx="856895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актуализация процесса профессионального самоопределения учащихся за счёт специальной организации их деятельности 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919536" y="2585517"/>
            <a:ext cx="8443614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</a:t>
            </a:r>
          </a:p>
          <a:p>
            <a:pPr marL="342900" indent="-342900">
              <a:buFont typeface="Arial" charset="0"/>
              <a:buChar char="•"/>
            </a:pPr>
            <a:r>
              <a:rPr lang="ru-RU" sz="2000" dirty="0"/>
              <a:t>получение информации о мире профессий;</a:t>
            </a:r>
          </a:p>
          <a:p>
            <a:pPr marL="342900" indent="-342900">
              <a:buFont typeface="Arial" charset="0"/>
              <a:buChar char="•"/>
            </a:pPr>
            <a:r>
              <a:rPr lang="ru-RU" sz="2000" dirty="0"/>
              <a:t>изучение склонностей и интересов обучающихся;</a:t>
            </a:r>
          </a:p>
          <a:p>
            <a:pPr marL="342900" indent="-342900">
              <a:buFont typeface="Arial" charset="0"/>
              <a:buChar char="•"/>
            </a:pPr>
            <a:r>
              <a:rPr lang="ru-RU" sz="2000" dirty="0"/>
              <a:t>развитие способности выбора профессии;</a:t>
            </a:r>
          </a:p>
          <a:p>
            <a:pPr marL="342900" indent="-342900">
              <a:buFont typeface="Arial" charset="0"/>
              <a:buChar char="•"/>
            </a:pPr>
            <a:r>
              <a:rPr lang="ru-RU" sz="2000" dirty="0"/>
              <a:t>развитие универсальных учебных действий: познавательных, личностных, коммуникативных, , регулятивных;</a:t>
            </a:r>
          </a:p>
          <a:p>
            <a:pPr marL="342900" indent="-342900">
              <a:buFont typeface="Arial" charset="0"/>
              <a:buChar char="•"/>
            </a:pPr>
            <a:r>
              <a:rPr lang="ru-RU" sz="2000" dirty="0"/>
              <a:t>уверенность (субъективная оценка правильности выбора);</a:t>
            </a:r>
          </a:p>
          <a:p>
            <a:pPr marL="342900" indent="-342900">
              <a:buFont typeface="Arial" charset="0"/>
              <a:buChar char="•"/>
            </a:pPr>
            <a:r>
              <a:rPr lang="ru-RU" sz="2000" dirty="0"/>
              <a:t> адекватность (соответствие выбора особенностям и возможностям личности);</a:t>
            </a:r>
          </a:p>
          <a:p>
            <a:pPr marL="342900" indent="-342900">
              <a:buFont typeface="Arial" charset="0"/>
              <a:buChar char="•"/>
            </a:pPr>
            <a:r>
              <a:rPr lang="ru-RU" sz="2000" dirty="0"/>
              <a:t>действенность (активность и самостоятельность в достижении поставленных целей, готовность реализовать выбор).</a:t>
            </a:r>
          </a:p>
          <a:p>
            <a:pPr algn="just"/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9" name="Picture 7" descr="C:\Users\User\Desktop\росток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1891" y="1734223"/>
            <a:ext cx="857126" cy="647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Стрелка вниз 15"/>
          <p:cNvSpPr/>
          <p:nvPr/>
        </p:nvSpPr>
        <p:spPr>
          <a:xfrm>
            <a:off x="5665380" y="1644505"/>
            <a:ext cx="792088" cy="826567"/>
          </a:xfrm>
          <a:prstGeom prst="down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3550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>
          <a:xfrm>
            <a:off x="2187282" y="116633"/>
            <a:ext cx="7772400" cy="151216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бюджетное образовательное учреждение </a:t>
            </a:r>
            <a:br>
              <a:rPr lang="ru-RU" sz="1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«Центр психолого-медико-социального сопровождения </a:t>
            </a:r>
            <a:br>
              <a:rPr lang="ru-RU" sz="1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«Росток» г. Ульяновска</a:t>
            </a:r>
            <a:r>
              <a:rPr lang="ru-RU" sz="16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(МБОУ Центр «Росток»)</a:t>
            </a:r>
            <a:r>
              <a:rPr lang="ru-RU" sz="16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2" descr="C:\Users\User\Desktop\росток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1584" y="260649"/>
            <a:ext cx="886690" cy="669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Подзаголовок 2"/>
          <p:cNvSpPr txBox="1">
            <a:spLocks/>
          </p:cNvSpPr>
          <p:nvPr/>
        </p:nvSpPr>
        <p:spPr>
          <a:xfrm>
            <a:off x="1703512" y="1628802"/>
            <a:ext cx="8856984" cy="50405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психологического сопровождения всех субъектов образовательного процесса в период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подготовки и сдачи экзаменов</a:t>
            </a:r>
          </a:p>
          <a:p>
            <a:pPr>
              <a:spcBef>
                <a:spcPts val="0"/>
              </a:spcBef>
            </a:pPr>
            <a:endParaRPr lang="ru-RU" sz="1000" dirty="0">
              <a:solidFill>
                <a:srgbClr val="FF0000"/>
              </a:solidFill>
            </a:endParaRPr>
          </a:p>
          <a:p>
            <a:pPr algn="just"/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рассчитана на оказание психологической помощи, выпускникам 9, 11-ых классов, их родителям и учителям в подготовке к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экзаменам. </a:t>
            </a:r>
          </a:p>
        </p:txBody>
      </p:sp>
    </p:spTree>
    <p:extLst>
      <p:ext uri="{BB962C8B-B14F-4D97-AF65-F5344CB8AC3E}">
        <p14:creationId xmlns:p14="http://schemas.microsoft.com/office/powerpoint/2010/main" val="21285756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91189" y="2039587"/>
            <a:ext cx="10018713" cy="1752599"/>
          </a:xfrm>
        </p:spPr>
        <p:txBody>
          <a:bodyPr>
            <a:normAutofit/>
          </a:bodyPr>
          <a:lstStyle/>
          <a:p>
            <a:r>
              <a:rPr lang="ru-RU" sz="7200" dirty="0" smtClean="0">
                <a:solidFill>
                  <a:schemeClr val="accent1">
                    <a:lumMod val="50000"/>
                  </a:schemeClr>
                </a:solidFill>
              </a:rPr>
              <a:t>Диагностический блок</a:t>
            </a:r>
            <a:endParaRPr lang="ru-RU" sz="72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44014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1725198" y="2585516"/>
            <a:ext cx="8603452" cy="357978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759698" y="332657"/>
            <a:ext cx="8603452" cy="107800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794198" y="332656"/>
            <a:ext cx="856895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оказание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психологической помощи, выпускникам 9, 11-ых классов, их родителям и учителям в подготовке к ГВЭ и ЕГЭ.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919536" y="2585517"/>
            <a:ext cx="8443614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</a:t>
            </a:r>
          </a:p>
          <a:p>
            <a:pPr marL="342900" indent="-342900">
              <a:buFont typeface="Arial" charset="0"/>
              <a:buChar char="•"/>
            </a:pPr>
            <a:r>
              <a:rPr lang="ru-RU" sz="2000" dirty="0" smtClean="0"/>
              <a:t>развитие </a:t>
            </a:r>
            <a:r>
              <a:rPr lang="ru-RU" sz="2000" dirty="0"/>
              <a:t>познавательного компонента психологической готовности к ОГЭ и ЕГЭ: отработка навыков самоорганизации и самоконтроля, волевой саморегуляции, развитие внимания, памяти, мышления.</a:t>
            </a:r>
          </a:p>
          <a:p>
            <a:pPr marL="342900" indent="-342900">
              <a:buFont typeface="Arial" charset="0"/>
              <a:buChar char="•"/>
            </a:pPr>
            <a:r>
              <a:rPr lang="ru-RU" sz="2000" dirty="0" smtClean="0"/>
              <a:t>уменьшение </a:t>
            </a:r>
            <a:r>
              <a:rPr lang="ru-RU" sz="2000" dirty="0"/>
              <a:t>уровня тревожности с помощью овладения навыками психофизической саморегуляции.</a:t>
            </a:r>
          </a:p>
          <a:p>
            <a:pPr marL="342900" indent="-342900">
              <a:buFont typeface="Arial" charset="0"/>
              <a:buChar char="•"/>
            </a:pPr>
            <a:r>
              <a:rPr lang="ru-RU" sz="2000" dirty="0" smtClean="0"/>
              <a:t>содействие </a:t>
            </a:r>
            <a:r>
              <a:rPr lang="ru-RU" sz="2000" dirty="0"/>
              <a:t>адаптации учащихся к процессу проведения ОГЭ и ЕГЭ.</a:t>
            </a:r>
          </a:p>
          <a:p>
            <a:pPr marL="342900" indent="-342900">
              <a:buFont typeface="Arial" charset="0"/>
              <a:buChar char="•"/>
            </a:pPr>
            <a:r>
              <a:rPr lang="ru-RU" sz="2000" dirty="0" smtClean="0"/>
              <a:t>создание </a:t>
            </a:r>
            <a:r>
              <a:rPr lang="ru-RU" sz="2000" dirty="0"/>
              <a:t>необходимого психологического настроя у педагогов, классных руководителей, учащихся и их родителей во время подготовки и проведения экзаменационных испытаний.</a:t>
            </a:r>
          </a:p>
          <a:p>
            <a:pPr marL="342900" indent="-342900">
              <a:buFont typeface="Arial" charset="0"/>
              <a:buChar char="•"/>
            </a:pPr>
            <a:endParaRPr lang="ru-RU" sz="2000" dirty="0"/>
          </a:p>
          <a:p>
            <a:pPr algn="just"/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9" name="Picture 7" descr="C:\Users\User\Desktop\росток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1891" y="1734223"/>
            <a:ext cx="857126" cy="647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Стрелка вниз 15"/>
          <p:cNvSpPr/>
          <p:nvPr/>
        </p:nvSpPr>
        <p:spPr>
          <a:xfrm>
            <a:off x="5665380" y="1644505"/>
            <a:ext cx="792088" cy="826567"/>
          </a:xfrm>
          <a:prstGeom prst="down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8028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>
          <a:xfrm>
            <a:off x="2187282" y="116633"/>
            <a:ext cx="7772400" cy="151216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бюджетное образовательное учреждение </a:t>
            </a:r>
            <a:br>
              <a:rPr lang="ru-RU" sz="1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«Центр психолого-медико-социального сопровождения </a:t>
            </a:r>
            <a:br>
              <a:rPr lang="ru-RU" sz="1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«Росток» г. Ульяновска</a:t>
            </a:r>
            <a:r>
              <a:rPr lang="ru-RU" sz="16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(МБОУ Центр «Росток»)</a:t>
            </a:r>
            <a:r>
              <a:rPr lang="ru-RU" sz="16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2" descr="C:\Users\User\Desktop\росток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1584" y="260649"/>
            <a:ext cx="886690" cy="669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Подзаголовок 2"/>
          <p:cNvSpPr txBox="1">
            <a:spLocks/>
          </p:cNvSpPr>
          <p:nvPr/>
        </p:nvSpPr>
        <p:spPr>
          <a:xfrm>
            <a:off x="0" y="1628802"/>
            <a:ext cx="12192000" cy="52291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Психодиагностическая программа для общеобразовательных учреждений «Выявление склонности подростков к отклоняющемуся поведению» (СОП)</a:t>
            </a:r>
          </a:p>
          <a:p>
            <a:pPr marL="0" indent="0" algn="ctr">
              <a:spcBef>
                <a:spcPts val="0"/>
              </a:spcBef>
              <a:buNone/>
            </a:pP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организации: 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рассчитана на детей 14-17 лет, реализуется на базе ОО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13890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Скругленный прямоугольник 15"/>
          <p:cNvSpPr/>
          <p:nvPr/>
        </p:nvSpPr>
        <p:spPr>
          <a:xfrm>
            <a:off x="1725198" y="3421626"/>
            <a:ext cx="8603452" cy="245564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759698" y="332657"/>
            <a:ext cx="8603452" cy="126188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794198" y="332656"/>
            <a:ext cx="8568952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Цель:</a:t>
            </a:r>
          </a:p>
          <a:p>
            <a:pPr algn="just"/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Выявление учащихся группы «риска» в образовательных организациях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794198" y="3421626"/>
            <a:ext cx="856895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</a:t>
            </a:r>
          </a:p>
          <a:p>
            <a:r>
              <a:rPr lang="ru-RU" sz="2400" dirty="0">
                <a:solidFill>
                  <a:prstClr val="black"/>
                </a:solidFill>
                <a:latin typeface="Calibri"/>
              </a:rPr>
              <a:t>1. Изучить   готовность (склонность) подростков к реализации различных форм  отклоняющегося поведения.</a:t>
            </a:r>
          </a:p>
          <a:p>
            <a:r>
              <a:rPr lang="ru-RU" sz="2400" dirty="0">
                <a:solidFill>
                  <a:prstClr val="black"/>
                </a:solidFill>
                <a:latin typeface="Calibri"/>
              </a:rPr>
              <a:t>2. Определить индивидуальные особенности характера (акцентуации).</a:t>
            </a:r>
          </a:p>
          <a:p>
            <a:r>
              <a:rPr lang="ru-RU" sz="2400" dirty="0">
                <a:solidFill>
                  <a:prstClr val="black"/>
                </a:solidFill>
                <a:latin typeface="Calibri"/>
              </a:rPr>
              <a:t>3. Изучить  актуальное психическое состояние подростков.</a:t>
            </a:r>
          </a:p>
          <a:p>
            <a:pPr algn="just"/>
            <a:endParaRPr lang="ru-RU" sz="20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9" name="Picture 7" descr="C:\Users\User\Desktop\росток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3592" y="1988840"/>
            <a:ext cx="857126" cy="647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Стрелка вниз 16"/>
          <p:cNvSpPr/>
          <p:nvPr/>
        </p:nvSpPr>
        <p:spPr>
          <a:xfrm>
            <a:off x="5519936" y="1844824"/>
            <a:ext cx="1205595" cy="1312912"/>
          </a:xfrm>
          <a:prstGeom prst="down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39028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1" y="2322871"/>
            <a:ext cx="10018713" cy="1752599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Дети, находящиеся в трудной жизненной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ситуации: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Дети-сироты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и дети, оставшиеся без попечения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родителей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391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>
          <a:xfrm>
            <a:off x="2187282" y="116633"/>
            <a:ext cx="7772400" cy="151216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бюджетное образовательное учреждение </a:t>
            </a:r>
            <a:br>
              <a:rPr lang="ru-RU" sz="1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«Центр психолого-медико-социального сопровождения </a:t>
            </a:r>
            <a:br>
              <a:rPr lang="ru-RU" sz="1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«Росток» г. Ульяновска</a:t>
            </a:r>
            <a:r>
              <a:rPr lang="ru-RU" sz="16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(МБОУ Центр «Росток»)</a:t>
            </a:r>
            <a:r>
              <a:rPr lang="ru-RU" sz="16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2" descr="C:\Users\User\Desktop\росток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1584" y="260649"/>
            <a:ext cx="886690" cy="669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Подзаголовок 2"/>
          <p:cNvSpPr txBox="1">
            <a:spLocks/>
          </p:cNvSpPr>
          <p:nvPr/>
        </p:nvSpPr>
        <p:spPr>
          <a:xfrm>
            <a:off x="1703512" y="1628802"/>
            <a:ext cx="8856984" cy="504055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психологического сопровождения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эмоционального благополучия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воспитанников ДОУ</a:t>
            </a:r>
          </a:p>
          <a:p>
            <a:pPr marL="0" indent="0" algn="ctr">
              <a:spcBef>
                <a:spcPts val="0"/>
              </a:spcBef>
              <a:buNone/>
            </a:pP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endParaRPr lang="ru-RU" sz="1000" dirty="0">
              <a:solidFill>
                <a:srgbClr val="FF0000"/>
              </a:solidFill>
            </a:endParaRP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срок реализации: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раз в неделю по 40 минут (17 занятий)</a:t>
            </a: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организации: 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рассчитана на детей 3-6 лет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15559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1725198" y="3068668"/>
            <a:ext cx="8603452" cy="288061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759698" y="332657"/>
            <a:ext cx="8603452" cy="1417521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794198" y="332657"/>
            <a:ext cx="856895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изучение эмоционального благополучия дошкольника по возрастным группам: 3-4 года, 4-5 лет, 5-6 лет; разработка системы психологического сопровождения эмоционального благополучия детей дошкольного возраста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828876" y="3179590"/>
            <a:ext cx="856895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</a:t>
            </a:r>
          </a:p>
          <a:p>
            <a:pPr marL="342900" indent="-342900">
              <a:buFont typeface="Arial" charset="0"/>
              <a:buChar char="•"/>
            </a:pPr>
            <a:r>
              <a:rPr lang="ru-RU" sz="2000" dirty="0"/>
              <a:t>анализ проблем эмоциональной сферы детей дошкольного возраста;</a:t>
            </a:r>
          </a:p>
          <a:p>
            <a:pPr marL="342900" indent="-342900">
              <a:buFont typeface="Arial" charset="0"/>
              <a:buChar char="•"/>
            </a:pPr>
            <a:r>
              <a:rPr lang="ru-RU" sz="2000" dirty="0"/>
              <a:t>коррекция эмоционального неблагополучия.</a:t>
            </a:r>
          </a:p>
          <a:p>
            <a:pPr algn="just"/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9" name="Picture 7" descr="C:\Users\User\Desktop\росток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9616" y="1916832"/>
            <a:ext cx="857126" cy="647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Стрелка вниз 15"/>
          <p:cNvSpPr/>
          <p:nvPr/>
        </p:nvSpPr>
        <p:spPr>
          <a:xfrm>
            <a:off x="5665380" y="1982280"/>
            <a:ext cx="792088" cy="826567"/>
          </a:xfrm>
          <a:prstGeom prst="down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8964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1" y="2544097"/>
            <a:ext cx="10018713" cy="1752599"/>
          </a:xfrm>
        </p:spPr>
        <p:txBody>
          <a:bodyPr/>
          <a:lstStyle/>
          <a:p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Обучающиеся с ОВЗ, дети-инвалиды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3272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8BB434"/>
      </a:accent1>
      <a:accent2>
        <a:srgbClr val="33A583"/>
      </a:accent2>
      <a:accent3>
        <a:srgbClr val="3594B4"/>
      </a:accent3>
      <a:accent4>
        <a:srgbClr val="6063B4"/>
      </a:accent4>
      <a:accent5>
        <a:srgbClr val="D35731"/>
      </a:accent5>
      <a:accent6>
        <a:srgbClr val="EBAC4B"/>
      </a:accent6>
      <a:hlink>
        <a:srgbClr val="65AD30"/>
      </a:hlink>
      <a:folHlink>
        <a:srgbClr val="8ED25B"/>
      </a:folHlink>
    </a:clrScheme>
    <a:fontScheme name="Параллакс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allax" id="{3388167B-A2EB-4685-9635-1831D9AEF8C4}" vid="{1A9F9826-882C-40B9-8F38-5A3B8CFD196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Параллакс</Template>
  <TotalTime>165</TotalTime>
  <Words>1332</Words>
  <Application>Microsoft Office PowerPoint</Application>
  <PresentationFormat>Произвольный</PresentationFormat>
  <Paragraphs>207</Paragraphs>
  <Slides>30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Параллакс</vt:lpstr>
      <vt:lpstr>Реализация программ адресной психологической помощи детям целевой группы «Категории детей, нуждающиеся в особом внимании в связи с высоким риском уязвимости» </vt:lpstr>
      <vt:lpstr>Категории детей, нуждающиеся в особом внимании в связи с высоким риском уязвимости:  1) Дети, находящиеся в трудной жизненной ситуации:  1.1) Дети-сироты и дети, оставшиеся без попечения родителей  1.2) Обучающиеся с ОВЗ, дети-инвалиды  1.3) Дети с отклоняющимся поведением (девиантное поведение детей и подростков, суицидальное поведение детей и подростков)  2) Одаренные дети. </vt:lpstr>
      <vt:lpstr>Диагностический блок</vt:lpstr>
      <vt:lpstr>Презентация PowerPoint</vt:lpstr>
      <vt:lpstr>Презентация PowerPoint</vt:lpstr>
      <vt:lpstr>Дети, находящиеся в трудной жизненной ситуации: Дети-сироты и дети, оставшиеся без попечения родителей</vt:lpstr>
      <vt:lpstr>Презентация PowerPoint</vt:lpstr>
      <vt:lpstr>Презентация PowerPoint</vt:lpstr>
      <vt:lpstr>Обучающиеся с ОВЗ, дети-инвалиды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Дети с отклоняющимся поведением (девиантное поведение детей и подростков)</vt:lpstr>
      <vt:lpstr>Презентация PowerPoint</vt:lpstr>
      <vt:lpstr>Презентация PowerPoint</vt:lpstr>
      <vt:lpstr>Дети с отклоняющимся поведением (суицидальное поведение детей и подростков)</vt:lpstr>
      <vt:lpstr>Муниципальное бюджетное образовательное учреждение   «Центр психолого-медико-социального сопровождения  «Росток» г. Ульяновска  (МБОУ Центр «Росток») </vt:lpstr>
      <vt:lpstr>Презентация PowerPoint</vt:lpstr>
      <vt:lpstr>Одаренные дети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diakov.net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Непоседа</cp:lastModifiedBy>
  <cp:revision>11</cp:revision>
  <dcterms:created xsi:type="dcterms:W3CDTF">2021-10-05T12:11:24Z</dcterms:created>
  <dcterms:modified xsi:type="dcterms:W3CDTF">2021-10-06T04:10:39Z</dcterms:modified>
</cp:coreProperties>
</file>