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9" r:id="rId3"/>
    <p:sldId id="284" r:id="rId4"/>
    <p:sldId id="288" r:id="rId5"/>
    <p:sldId id="257" r:id="rId6"/>
    <p:sldId id="275" r:id="rId7"/>
    <p:sldId id="290" r:id="rId8"/>
    <p:sldId id="270" r:id="rId9"/>
    <p:sldId id="263" r:id="rId10"/>
    <p:sldId id="287" r:id="rId11"/>
    <p:sldId id="282" r:id="rId12"/>
    <p:sldId id="278" r:id="rId13"/>
    <p:sldId id="273" r:id="rId14"/>
    <p:sldId id="277" r:id="rId15"/>
    <p:sldId id="274" r:id="rId16"/>
    <p:sldId id="261" r:id="rId17"/>
    <p:sldId id="262" r:id="rId18"/>
    <p:sldId id="272" r:id="rId19"/>
    <p:sldId id="258" r:id="rId20"/>
    <p:sldId id="281" r:id="rId21"/>
    <p:sldId id="27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DB3140D-05F1-4DEF-BD8A-3A33C829C157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43ADB48-11A1-4C48-9823-BFE24CF4B6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DB3140D-05F1-4DEF-BD8A-3A33C829C157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3ADB48-11A1-4C48-9823-BFE24CF4B6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DB3140D-05F1-4DEF-BD8A-3A33C829C157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3ADB48-11A1-4C48-9823-BFE24CF4B6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DB3140D-05F1-4DEF-BD8A-3A33C829C157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3ADB48-11A1-4C48-9823-BFE24CF4B6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DB3140D-05F1-4DEF-BD8A-3A33C829C157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3ADB48-11A1-4C48-9823-BFE24CF4B6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DB3140D-05F1-4DEF-BD8A-3A33C829C157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3ADB48-11A1-4C48-9823-BFE24CF4B6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DB3140D-05F1-4DEF-BD8A-3A33C829C157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3ADB48-11A1-4C48-9823-BFE24CF4B6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DB3140D-05F1-4DEF-BD8A-3A33C829C157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3ADB48-11A1-4C48-9823-BFE24CF4B6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DB3140D-05F1-4DEF-BD8A-3A33C829C157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3ADB48-11A1-4C48-9823-BFE24CF4B6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CDB3140D-05F1-4DEF-BD8A-3A33C829C157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43ADB48-11A1-4C48-9823-BFE24CF4B6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DB3140D-05F1-4DEF-BD8A-3A33C829C157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43ADB48-11A1-4C48-9823-BFE24CF4B6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CDB3140D-05F1-4DEF-BD8A-3A33C829C157}" type="datetimeFigureOut">
              <a:rPr lang="ru-RU" smtClean="0"/>
              <a:pPr/>
              <a:t>05.02.2015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43ADB48-11A1-4C48-9823-BFE24CF4B64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636912"/>
            <a:ext cx="7992888" cy="230425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Использование </a:t>
            </a:r>
            <a:br>
              <a:rPr lang="ru-RU" sz="4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ЛЕГО-технологий  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 коррекционно-логопедической работе с детьми с ОНР</a:t>
            </a:r>
            <a:br>
              <a:rPr lang="ru-RU" sz="400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23812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03847" y="6018091"/>
            <a:ext cx="5554726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составила </a:t>
            </a: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. В. Ефимова</a:t>
            </a: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учитель-логопед высшей квалификационной категории</a:t>
            </a:r>
          </a:p>
          <a:p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  <a:r>
              <a:rPr lang="ru-RU" sz="1100" b="1" dirty="0" err="1" smtClean="0">
                <a:latin typeface="Times New Roman" pitchFamily="18" charset="0"/>
                <a:cs typeface="Times New Roman" pitchFamily="18" charset="0"/>
              </a:rPr>
              <a:t>МБОУ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 err="1" smtClean="0">
                <a:latin typeface="Times New Roman" pitchFamily="18" charset="0"/>
                <a:cs typeface="Times New Roman" pitchFamily="18" charset="0"/>
              </a:rPr>
              <a:t>ППМС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Центр «Росток»</a:t>
            </a:r>
            <a:endParaRPr lang="ru-RU" sz="11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540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58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144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37" y="3199405"/>
            <a:ext cx="5411659" cy="361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  <a:t>Учатся </a:t>
            </a:r>
            <a:r>
              <a:rPr lang="ru-RU" sz="2800" dirty="0">
                <a:effectLst/>
                <a:latin typeface="Times New Roman" pitchFamily="18" charset="0"/>
                <a:cs typeface="Times New Roman" pitchFamily="18" charset="0"/>
              </a:rPr>
              <a:t>общаться друг с другом, устраивать совместные игры, уважать свой и чужой труд</a:t>
            </a:r>
            <a:br>
              <a:rPr lang="ru-RU" sz="28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0859" y="1124744"/>
            <a:ext cx="4493141" cy="2999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8975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23" t="5575" r="5695" b="6161"/>
          <a:stretch/>
        </p:blipFill>
        <p:spPr bwMode="auto">
          <a:xfrm>
            <a:off x="6732241" y="116632"/>
            <a:ext cx="2411760" cy="23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408712"/>
          </a:xfrm>
        </p:spPr>
        <p:txBody>
          <a:bodyPr>
            <a:noAutofit/>
          </a:bodyPr>
          <a:lstStyle/>
          <a:p>
            <a:pPr marL="109728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Фирмой 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ЛЕГО  предлагается широкий выбор наборов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109728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«Дом», «Аэропорт», «Зоопарк», «Семья»  </a:t>
            </a:r>
          </a:p>
          <a:p>
            <a:pPr marL="109728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Что позволяет использовать  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работу  с конструктором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 различными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целями: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развитие речи в рамках определенных тем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например, темы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«Дикие животные», «Транспорт» и др.);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постановка и отработка звуков в ходе игры;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развитие представлений о цвете, форме, пространстве;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развитие количественных представлений;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развитие мелкой моторики рук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создание условий естественного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полноценного</a:t>
            </a:r>
          </a:p>
          <a:p>
            <a:pPr marL="109728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общения детей в ходе совместной  работы 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сплочение коллектива детей, формирование чувства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эмпатии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друг к другу;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– формирование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 закрепление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психического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состояния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успеха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обучение полезным навыкам поведения, их апробация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</a:t>
            </a:r>
          </a:p>
          <a:p>
            <a:pPr marL="109728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приобретение положительного опыта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общения.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9863" y="3277213"/>
            <a:ext cx="240982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5555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16632"/>
            <a:ext cx="8229600" cy="4525963"/>
          </a:xfrm>
        </p:spPr>
        <p:txBody>
          <a:bodyPr>
            <a:normAutofit/>
          </a:bodyPr>
          <a:lstStyle/>
          <a:p>
            <a:pPr marL="109728" indent="0" algn="just"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Работа по лексическим темам с помощью ЛЕГО-конструктора, имеющего широкий выбор наборов, даёт возможность детям с ОНР запоминать  новые слова, используя тактильный и зрительный анализаторы.  Лучше всего у таких детей накопление словаря происходит через увиденное и осознанное.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717032"/>
            <a:ext cx="4786313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9846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548680"/>
            <a:ext cx="8445624" cy="4165923"/>
          </a:xfrm>
        </p:spPr>
        <p:txBody>
          <a:bodyPr>
            <a:noAutofit/>
          </a:bodyPr>
          <a:lstStyle/>
          <a:p>
            <a:pPr marL="109728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Конструирование фигур животных помогает детям научиться выделять части целого и отработке падежных окончаний ( котёнок без чего? Без хвоста.)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Составление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частей разных животных помогает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развивать понимание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образование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сложных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слов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(Игра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«Волшебный зоопарк»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где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соединяется голова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крокодила и туловище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тигра и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получается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крокотигр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3045" y="2846586"/>
            <a:ext cx="3904727" cy="4011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0590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525963"/>
          </a:xfrm>
        </p:spPr>
        <p:txBody>
          <a:bodyPr>
            <a:normAutofit/>
          </a:bodyPr>
          <a:lstStyle/>
          <a:p>
            <a:pPr marL="109728" indent="0" algn="just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Возможность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совершения самостоятельных действий с элементами конструктора, их описания и сравнения способствуют формированию взаимосвязанного комплекса семантических, звуковых, морфологических и ритмических операций, осуществляющих поиск слова, что даёт возможность, помимо увеличения лексического запаса, перевести слова из пассивного словаря в активный.</a:t>
            </a:r>
          </a:p>
        </p:txBody>
      </p:sp>
    </p:spTree>
    <p:extLst>
      <p:ext uri="{BB962C8B-B14F-4D97-AF65-F5344CB8AC3E}">
        <p14:creationId xmlns:p14="http://schemas.microsoft.com/office/powerpoint/2010/main" xmlns="" val="169872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584176"/>
          </a:xfrm>
        </p:spPr>
        <p:txBody>
          <a:bodyPr>
            <a:noAutofit/>
          </a:bodyPr>
          <a:lstStyle/>
          <a:p>
            <a:pPr algn="ctr"/>
            <a:r>
              <a:rPr lang="ru-RU" sz="28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При помощи </a:t>
            </a:r>
            <a:r>
              <a:rPr lang="ru-RU" sz="2800" b="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sz="28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-конструктора дети </a:t>
            </a:r>
            <a:r>
              <a:rPr lang="ru-RU" sz="28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становятся строителями, архитекторами и творцами, играя, они придумывают и воплощают в жизнь свои </a:t>
            </a:r>
            <a:r>
              <a:rPr lang="ru-RU" sz="28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идеи, что позволяет формированию образного мышления</a:t>
            </a:r>
            <a:r>
              <a:rPr lang="ru-RU" sz="2800" b="0" dirty="0">
                <a:solidFill>
                  <a:schemeClr val="tx1"/>
                </a:solidFill>
                <a:effectLst/>
              </a:rPr>
              <a:t/>
            </a:r>
            <a:br>
              <a:rPr lang="ru-RU" sz="2800" b="0" dirty="0">
                <a:solidFill>
                  <a:schemeClr val="tx1"/>
                </a:solidFill>
                <a:effectLst/>
              </a:rPr>
            </a:br>
            <a:endParaRPr lang="ru-RU" sz="2800" b="0" dirty="0">
              <a:solidFill>
                <a:schemeClr val="tx1"/>
              </a:solidFill>
              <a:effectLst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738848"/>
            <a:ext cx="4416152" cy="353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740" y="2780928"/>
            <a:ext cx="3491880" cy="351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5568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503040"/>
          </a:xfrm>
        </p:spPr>
        <p:txBody>
          <a:bodyPr>
            <a:noAutofit/>
          </a:bodyPr>
          <a:lstStyle/>
          <a:p>
            <a:pPr algn="just"/>
            <a:r>
              <a:rPr lang="ru-RU" sz="28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8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создании постройки из </a:t>
            </a:r>
            <a:r>
              <a:rPr lang="ru-RU" sz="2800" b="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sz="28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дети не только учатся строить, но и выбирают верную последовательность действий, приемы соединений, сочетание форм и цветов и пропорций.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4510" y="2420888"/>
            <a:ext cx="5472608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950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02" r="6725"/>
          <a:stretch/>
        </p:blipFill>
        <p:spPr bwMode="auto">
          <a:xfrm>
            <a:off x="4572000" y="4952767"/>
            <a:ext cx="4572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88640"/>
            <a:ext cx="8435280" cy="5818651"/>
          </a:xfrm>
        </p:spPr>
        <p:txBody>
          <a:bodyPr>
            <a:normAutofit fontScale="70000" lnSpcReduction="20000"/>
          </a:bodyPr>
          <a:lstStyle/>
          <a:p>
            <a:pPr marL="109728" indent="0"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Конструкторы 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 могут использоваться в 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играх разнообразной направленности:</a:t>
            </a:r>
          </a:p>
          <a:p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театрализованные игры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(у ребенка появляется возможность создать собственного героя и наделить свой персонаж теми качествами, которыми он хочет. Игры создают условия для развития речи, творчества и благоприятно влияют на эмоциональную сферу. Посредством героев сказки, выполненных своими руками, ребенку легче раскрыть свои индивидуальные особенности);</a:t>
            </a:r>
          </a:p>
          <a:p>
            <a:endParaRPr lang="ru-RU" sz="9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дидактические игры (на основе уже описанных в общей и специальной педагогике дидактических игр педагог может разработать различные пособия и использовать их для проведения упражнений с целью развития и коррекции речи и психических процессов у детей, развития интереса к обучению, формирования коммуникативной функции);</a:t>
            </a:r>
          </a:p>
          <a:p>
            <a:endParaRPr lang="ru-RU" sz="9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диагностика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(свободная конструктивно-игровая деятельность позволяет не только быстрее установить контакт между педагогом и детьми, но и полнее раскрыть некоторые особенности ребенка с точки зрения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сформированности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эмоционально-волевой и двигательной сфер, выявить речевые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возможности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ребенка, установить уровень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коммуникативности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21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84576"/>
          </a:xfrm>
        </p:spPr>
        <p:txBody>
          <a:bodyPr>
            <a:normAutofit fontScale="70000" lnSpcReduction="20000"/>
          </a:bodyPr>
          <a:lstStyle/>
          <a:p>
            <a:pPr marL="109728" indent="0"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• 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поделками из конструктора  ЛЕГО ребенок может играть, ощупывать их, не рискуя испортить. Конструктор безопасен: нет риска порезаться, проглотить ядовитый химический состав, например клей. У ребенка руки остаются чистыми, а убрать поделки можно легко и быстро.</a:t>
            </a:r>
          </a:p>
          <a:p>
            <a:pPr marL="109728" indent="0" algn="just">
              <a:buNone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• При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использовании конструктора ЛЕГО у ребенка получаются красочные и привлекательные конструкции  вне зависимости от имеющихся у него навыков. Он испытывает психическое состояние успеха.</a:t>
            </a:r>
          </a:p>
          <a:p>
            <a:pPr marL="109728" indent="0" algn="just">
              <a:buNone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• В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работе с конструктором ЛЕГО у ребенка возникает чувство безопасности, так как конструирование – это мир под его контролем.</a:t>
            </a:r>
          </a:p>
          <a:p>
            <a:pPr marL="109728" indent="0" algn="just">
              <a:buNone/>
            </a:pP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• 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Конструктор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ЛЕГО не вызывает у ребёнка негативного отношения и вся логопедическая работа воспринимается им как игра.</a:t>
            </a:r>
          </a:p>
          <a:p>
            <a:pPr marL="109728" indent="0" algn="just">
              <a:buNone/>
            </a:pP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• 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Поскольку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конструктор можно расположить не только на столе, но и на полу, на ковре, и даже на стене, ребенку во время занятия нет необходимости сохранять статичную сидячую позу, что особенно важно для соматически ослабленных детей.</a:t>
            </a:r>
          </a:p>
          <a:p>
            <a:pPr marL="109728" indent="0" algn="just">
              <a:buNone/>
            </a:pPr>
            <a:r>
              <a:rPr lang="ru-RU" sz="290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2900" smtClean="0">
                <a:latin typeface="Times New Roman" pitchFamily="18" charset="0"/>
                <a:cs typeface="Times New Roman" pitchFamily="18" charset="0"/>
              </a:rPr>
              <a:t>Работа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с ЛЕГО позволяет раскрыть индивидуальность каждого ребенка, разрешить его психологические затруднения, развить способность осознавать свои желания и возможность их реализации.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  <a:t>Преимущества ЛЕГО-технологий </a:t>
            </a:r>
            <a:endParaRPr lang="ru-RU" sz="28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622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170579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Общее недоразвитие речи (ОНР) –</a:t>
            </a:r>
          </a:p>
          <a:p>
            <a:pPr marL="109728" indent="0" algn="ctr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различные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сложные речевые расстройства, при которых нарушено формирование всех компонентов речевой системы, т.е. звуковой стороны (фонетики) и смысловой стороны (лексики, грамматики). </a:t>
            </a:r>
          </a:p>
          <a:p>
            <a:pPr algn="ctr"/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813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692696"/>
            <a:ext cx="8686800" cy="5116024"/>
          </a:xfrm>
        </p:spPr>
        <p:txBody>
          <a:bodyPr>
            <a:normAutofit fontScale="92500"/>
          </a:bodyPr>
          <a:lstStyle/>
          <a:p>
            <a:pPr marL="109728" indent="0" algn="just">
              <a:buNone/>
            </a:pPr>
            <a:r>
              <a:rPr lang="ru-RU" dirty="0"/>
              <a:t>«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Перспективность применения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-технологии обуславливается ее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высоким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образовательными возможностями, которые предъявляются к указанным средствам на современном этапе: многофункциональностью, техническими и эстетическими характеристиками, использованием в различных игровых и учебных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зонах</a:t>
            </a:r>
            <a:r>
              <a:rPr lang="ru-RU" dirty="0" smtClean="0"/>
              <a:t>».  </a:t>
            </a:r>
          </a:p>
          <a:p>
            <a:pPr marL="109728" indent="0">
              <a:buNone/>
            </a:pPr>
            <a:endParaRPr lang="ru-RU" dirty="0"/>
          </a:p>
          <a:p>
            <a:pPr marL="109728" indent="0">
              <a:buNone/>
            </a:pPr>
            <a:endParaRPr lang="ru-RU" dirty="0" smtClean="0"/>
          </a:p>
          <a:p>
            <a:pPr marL="109728" indent="0">
              <a:buNone/>
            </a:pPr>
            <a:r>
              <a:rPr lang="ru-RU" dirty="0" smtClean="0"/>
              <a:t>(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Парамонова,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Л.А. Детское творческое конструирование. М.,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1999 г.)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971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5803" y="4005064"/>
            <a:ext cx="2755304" cy="275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692696"/>
            <a:ext cx="9036496" cy="4525963"/>
          </a:xfrm>
        </p:spPr>
        <p:txBody>
          <a:bodyPr>
            <a:normAutofit fontScale="925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Каталог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образовательных наборов на базе конструкторов LEGO DACTA. М., 1996. – 40 с.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Комарова, Л.Г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Строим из LEGO / Л.Г. Комарова. – М., 2001. – 88 с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Левина, Р.Е. Основы теории практики логопедии [Текст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]/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Р.Е.Левина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М., 1968.С.34.</a:t>
            </a: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Лусс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Т.В. Формирование навыков конструктивно-игровой деятельности у детей с помощью  ЛЕГО  / Т.В.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Лусс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– М., 2003. – 96 с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Плаксина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Л.И. Теоретические основы коррекционной работы в детских садах с нарушением зрения / Л.И. Плаксина. М., 1998. - 262 с.</a:t>
            </a: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Поддьяков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H.H. Сенсорное воспитание в детском саду / H.H.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Поддьяков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В.Н. Аванесова. -М., 1981. 80 с.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  <a:t>Литература</a:t>
            </a:r>
            <a:endParaRPr lang="ru-RU" sz="28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904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026563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недостаточная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устойчивость внимания, ограниченные возможности его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распределения, снижена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вербаль­ная память, страдает продуктивность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запоминания; они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забывают сложные инструкции, элементы и последовательность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заданий;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отставание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 развитии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словесно-логическое мышления, они без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специаль­ного обучения с трудом овладевают анализом и синтезом, сравнени­ем и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обобщением;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замедленный темп  развития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локомоторных функций,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некоторое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отстава­ние в развитии двигательной сферы, которая характеризуется пло­хой координацией движений, неуверенностью в выполнении дозиро­ванных движений, снижением скорости и ловкости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выполнения;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отставание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от нормально разви­вающихся сверстников в воспроизведении двигательного задания по пространственно-временным параметрам,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они нарушают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последователь­ность элементов действия, опускают его составные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части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недостаточная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координация пальцев, кисти руки, недоразвитие мелкой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моторики, замедленность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Для детей с ОНР характерно:</a:t>
            </a:r>
            <a:endParaRPr lang="ru-RU" sz="28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2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188640"/>
            <a:ext cx="8928992" cy="4525963"/>
          </a:xfrm>
        </p:spPr>
        <p:txBody>
          <a:bodyPr>
            <a:normAutofit/>
          </a:bodyPr>
          <a:lstStyle/>
          <a:p>
            <a:pPr algn="just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аряду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 соотношением нарушенных и сохранных анализаторов в картине речевого недоразвития многое зависит от особенностей личности ребенка: от его чувствительности к оценке окружающих, от активности, от степени устойчивости его внимания и деятельности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едостаточная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психическая активность порой достигает степени самостоятельной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аномалии, что выражается: или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 повышенной возбудимости и неустойчивости внимания,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 крайней медлительности, вялости, безучастности.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109728" indent="0"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том и другом случае имеет место ослабление произвольной деятельности и познавательной активности, что может привести к отклонениям в речевом развитии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3140968"/>
            <a:ext cx="3913187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06470" y="3789040"/>
            <a:ext cx="3633787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8827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530619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основные виды деятельности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дошкольном</a:t>
            </a:r>
          </a:p>
          <a:p>
            <a:pPr marL="109728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      возрасте  </a:t>
            </a:r>
          </a:p>
          <a:p>
            <a:pPr marL="109728" indent="0">
              <a:buNone/>
            </a:pP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109728" indent="0">
              <a:buNone/>
            </a:pP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 игровая                         конструктивная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2339752" y="1484784"/>
            <a:ext cx="1368152" cy="12961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4361680" y="1484784"/>
            <a:ext cx="1296144" cy="12961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0330" y="3648321"/>
            <a:ext cx="1827142" cy="236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115288"/>
            <a:ext cx="1809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167" y="4005064"/>
            <a:ext cx="214312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5728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88640"/>
            <a:ext cx="8229600" cy="4525963"/>
          </a:xfrm>
        </p:spPr>
        <p:txBody>
          <a:bodyPr/>
          <a:lstStyle/>
          <a:p>
            <a:pPr marL="109728" indent="0" algn="just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Следовательно, образовательная задача состоит в организации условий, провоцирующих детское действие, которая сводится к тому, чтобы создать среду, облегчающую ребёнку возможность раскрытия собственного потенциала,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позволяющую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ему свободно действовать, познавая эту среду, а через неё и окружающий мир.</a:t>
            </a: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005064"/>
            <a:ext cx="3528392" cy="215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01008"/>
            <a:ext cx="2664296" cy="1784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5007" y="3429000"/>
            <a:ext cx="2193419" cy="1604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7794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052736"/>
            <a:ext cx="8640960" cy="4525963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отвечает интересам и потребностям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ребенка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а то, что интересно, хорошо усваивается (принцип мотивации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позволяет познавать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цвет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форму,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размер предметов окружающей действительности,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совершенствовать восприятия пространственных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отношений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происходит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 основе восприятия (система перцептивных действий),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где главную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роль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играют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движение руки 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глаз: формируется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зрительно-сенсомоторная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координация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а также связь между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глазомером </a:t>
            </a:r>
          </a:p>
          <a:p>
            <a:pPr marL="109728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двигательной памятью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деятельности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особенность конструктивной деятельности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173946"/>
            <a:ext cx="3407296" cy="2629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12541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332656"/>
            <a:ext cx="8507288" cy="6336704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Игрушки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соответствуют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требованиям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возраста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зготовлены из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безопасного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материала 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меют яркие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привлекательные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цвета</a:t>
            </a:r>
          </a:p>
          <a:p>
            <a:pPr marL="109728" indent="0" algn="ctr">
              <a:buClrTx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Все это позволяют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использовать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-конструктор в работе с самыми маленькими детьми, способствуя развитию у них внимания, мелкой моторики, координации движений.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endParaRPr lang="ru-RU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05" y="4127966"/>
            <a:ext cx="3818515" cy="2730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865285"/>
            <a:ext cx="2763464" cy="286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888859"/>
            <a:ext cx="191452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6286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55576" y="116632"/>
            <a:ext cx="8136904" cy="6624736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ru-RU" dirty="0" smtClean="0"/>
              <a:t>           </a:t>
            </a:r>
          </a:p>
          <a:p>
            <a:pPr marL="109728" indent="0" algn="ctr">
              <a:buNone/>
            </a:pPr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 работе с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-конструктором дети: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Развивают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мелкую моторику рук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Учатся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правильно и быстро ориентироваться в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пространстве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Получают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математические знания 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счете, форме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пропорции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симметрии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Расширяют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свои представления об окружающем мире - об архитектуре, транспорте, ландшафте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Развивают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внимание, способность сосредоточиться, память, мышление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Учатся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воображать, фантазировать, творчески мыслить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Овладевают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умением мысленно разделить предмет на составные части и собрать из частей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целое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824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351</TotalTime>
  <Words>1334</Words>
  <Application>Microsoft Office PowerPoint</Application>
  <PresentationFormat>Экран (4:3)</PresentationFormat>
  <Paragraphs>96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Открытая</vt:lpstr>
      <vt:lpstr>Использование  ЛЕГО-технологий  в коррекционно-логопедической работе с детьми с ОНР  </vt:lpstr>
      <vt:lpstr>Слайд 2</vt:lpstr>
      <vt:lpstr>Для детей с ОНР характерно:</vt:lpstr>
      <vt:lpstr>Слайд 4</vt:lpstr>
      <vt:lpstr>Слайд 5</vt:lpstr>
      <vt:lpstr>Слайд 6</vt:lpstr>
      <vt:lpstr>особенность конструктивной деятельности </vt:lpstr>
      <vt:lpstr>Слайд 8</vt:lpstr>
      <vt:lpstr>Слайд 9</vt:lpstr>
      <vt:lpstr>Слайд 10</vt:lpstr>
      <vt:lpstr> Учатся общаться друг с другом, устраивать совместные игры, уважать свой и чужой труд  </vt:lpstr>
      <vt:lpstr>Слайд 12</vt:lpstr>
      <vt:lpstr>Слайд 13</vt:lpstr>
      <vt:lpstr>Слайд 14</vt:lpstr>
      <vt:lpstr>Слайд 15</vt:lpstr>
      <vt:lpstr>При помощи Лего-конструктора дети становятся строителями, архитекторами и творцами, играя, они придумывают и воплощают в жизнь свои идеи, что позволяет формированию образного мышления </vt:lpstr>
      <vt:lpstr>При создании постройки из Лего дети не только учатся строить, но и выбирают верную последовательность действий, приемы соединений, сочетание форм и цветов и пропорций. </vt:lpstr>
      <vt:lpstr>Слайд 18</vt:lpstr>
      <vt:lpstr>Преимущества ЛЕГО-технологий </vt:lpstr>
      <vt:lpstr>Слайд 20</vt:lpstr>
      <vt:lpstr>Литература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 ЛЕГО-технологий в логопедии</dc:title>
  <dc:creator>User</dc:creator>
  <cp:lastModifiedBy>Психологи</cp:lastModifiedBy>
  <cp:revision>36</cp:revision>
  <dcterms:created xsi:type="dcterms:W3CDTF">2013-06-05T16:30:21Z</dcterms:created>
  <dcterms:modified xsi:type="dcterms:W3CDTF">2015-02-05T11:45:40Z</dcterms:modified>
</cp:coreProperties>
</file>